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8539B-839A-4114-B8EF-208647E12441}" v="16" dt="2023-12-13T19:01:59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83339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0659" y="1523206"/>
            <a:ext cx="4993341" cy="41064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Celebrated: December 25</a:t>
            </a:r>
          </a:p>
          <a:p>
            <a:r>
              <a:rPr lang="en-US" dirty="0"/>
              <a:t>Sacred Religious Holiday and Commercial Phenomenon</a:t>
            </a:r>
          </a:p>
          <a:p>
            <a:r>
              <a:rPr lang="en-US" dirty="0"/>
              <a:t>Birth of Jesus (date not mentioned in the Bible)</a:t>
            </a:r>
          </a:p>
          <a:p>
            <a:pPr lvl="1"/>
            <a:r>
              <a:rPr lang="en-US" dirty="0"/>
              <a:t>Chosen </a:t>
            </a:r>
            <a:r>
              <a:rPr lang="en-US"/>
              <a:t>to be Dec</a:t>
            </a:r>
            <a:r>
              <a:rPr lang="en-US" dirty="0"/>
              <a:t>. 25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Adopt and absorb pagan festivities</a:t>
            </a:r>
          </a:p>
          <a:p>
            <a:pPr lvl="1"/>
            <a:r>
              <a:rPr lang="en-US" dirty="0"/>
              <a:t>Increased embrace of Christmas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FFA44-7EF8-4C7D-9039-0F27918F65D3}"/>
              </a:ext>
            </a:extLst>
          </p:cNvPr>
          <p:cNvSpPr txBox="1"/>
          <p:nvPr/>
        </p:nvSpPr>
        <p:spPr>
          <a:xfrm flipH="1">
            <a:off x="6571128" y="6180892"/>
            <a:ext cx="330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by: 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Madison Edwards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B0E39-A741-0FAD-A18B-FEF045DF0474}"/>
              </a:ext>
            </a:extLst>
          </p:cNvPr>
          <p:cNvSpPr txBox="1"/>
          <p:nvPr/>
        </p:nvSpPr>
        <p:spPr>
          <a:xfrm flipH="1">
            <a:off x="0" y="6519446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generated by Bing AI</a:t>
            </a:r>
          </a:p>
        </p:txBody>
      </p:sp>
      <p:pic>
        <p:nvPicPr>
          <p:cNvPr id="10" name="Picture 9" descr="A fireplace with a tree and stockings&#10;&#10;Description automatically generated">
            <a:extLst>
              <a:ext uri="{FF2B5EF4-FFF2-40B4-BE49-F238E27FC236}">
                <a16:creationId xmlns:a16="http://schemas.microsoft.com/office/drawing/2014/main" id="{9BCB6748-DF18-67F2-25BD-EB0674613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4" y="1696318"/>
            <a:ext cx="3760188" cy="3760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4AD0C-AC8F-55E4-DAE3-84312D2C6713}"/>
              </a:ext>
            </a:extLst>
          </p:cNvPr>
          <p:cNvSpPr txBox="1"/>
          <p:nvPr/>
        </p:nvSpPr>
        <p:spPr>
          <a:xfrm>
            <a:off x="4033612" y="827118"/>
            <a:ext cx="113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Navidad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96AB8-8FCE-54DD-4DEE-096B2EA25E64}"/>
              </a:ext>
            </a:extLst>
          </p:cNvPr>
          <p:cNvSpPr txBox="1"/>
          <p:nvPr/>
        </p:nvSpPr>
        <p:spPr>
          <a:xfrm>
            <a:off x="2734982" y="838143"/>
            <a:ext cx="113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Natale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44E3F-E630-9625-919F-E060F94D82B9}"/>
              </a:ext>
            </a:extLst>
          </p:cNvPr>
          <p:cNvSpPr txBox="1"/>
          <p:nvPr/>
        </p:nvSpPr>
        <p:spPr>
          <a:xfrm>
            <a:off x="5163420" y="833603"/>
            <a:ext cx="113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Noël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846D0-FD78-1F80-6C23-3EF1724A781D}"/>
              </a:ext>
            </a:extLst>
          </p:cNvPr>
          <p:cNvSpPr txBox="1"/>
          <p:nvPr/>
        </p:nvSpPr>
        <p:spPr>
          <a:xfrm>
            <a:off x="0" y="6180892"/>
            <a:ext cx="292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Information: History.com</a:t>
            </a:r>
          </a:p>
        </p:txBody>
      </p:sp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Previous Celebrations in Winter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2447" y="1523206"/>
            <a:ext cx="5701553" cy="42411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Winter Solstice </a:t>
            </a:r>
          </a:p>
          <a:p>
            <a:pPr lvl="1"/>
            <a:r>
              <a:rPr lang="en-US" dirty="0"/>
              <a:t>Celebration of light and birth</a:t>
            </a:r>
          </a:p>
          <a:p>
            <a:pPr lvl="1"/>
            <a:r>
              <a:rPr lang="en-US" dirty="0"/>
              <a:t>Look forward to longer days and more hours of sunlight</a:t>
            </a:r>
          </a:p>
          <a:p>
            <a:r>
              <a:rPr lang="en-US" dirty="0"/>
              <a:t>Norse celebration “Yule” (Dec. 21)</a:t>
            </a:r>
          </a:p>
          <a:p>
            <a:pPr lvl="1"/>
            <a:r>
              <a:rPr lang="en-US" dirty="0"/>
              <a:t>Return of the sun</a:t>
            </a:r>
          </a:p>
          <a:p>
            <a:r>
              <a:rPr lang="en-US" dirty="0"/>
              <a:t>Germans honored Oden</a:t>
            </a:r>
          </a:p>
          <a:p>
            <a:pPr lvl="1"/>
            <a:r>
              <a:rPr lang="en-US" dirty="0"/>
              <a:t>Feast of the winter solstice</a:t>
            </a:r>
          </a:p>
          <a:p>
            <a:r>
              <a:rPr lang="en-US" dirty="0"/>
              <a:t>Saturnalia </a:t>
            </a:r>
          </a:p>
          <a:p>
            <a:pPr lvl="1"/>
            <a:r>
              <a:rPr lang="en-US" dirty="0"/>
              <a:t>Honor Saturn, god of agriculture</a:t>
            </a:r>
          </a:p>
          <a:p>
            <a:pPr lvl="1"/>
            <a:r>
              <a:rPr lang="en-US" dirty="0"/>
              <a:t>Business and schools closed</a:t>
            </a:r>
          </a:p>
          <a:p>
            <a:pPr lvl="1"/>
            <a:r>
              <a:rPr lang="en-US" dirty="0"/>
              <a:t>Enslaved people given freedom </a:t>
            </a:r>
          </a:p>
          <a:p>
            <a:r>
              <a:rPr lang="en-US" dirty="0" err="1"/>
              <a:t>Juvenalia</a:t>
            </a:r>
            <a:r>
              <a:rPr lang="en-US" dirty="0"/>
              <a:t> (Dec. 25)</a:t>
            </a:r>
          </a:p>
          <a:p>
            <a:pPr lvl="1"/>
            <a:r>
              <a:rPr lang="en-US" dirty="0"/>
              <a:t>Feast honoring the children of Rome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ACE6E-B5FD-6520-CFDA-FB418A47D63C}"/>
              </a:ext>
            </a:extLst>
          </p:cNvPr>
          <p:cNvSpPr txBox="1"/>
          <p:nvPr/>
        </p:nvSpPr>
        <p:spPr>
          <a:xfrm flipH="1">
            <a:off x="0" y="6519446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generated by Bing AI</a:t>
            </a:r>
          </a:p>
        </p:txBody>
      </p:sp>
      <p:pic>
        <p:nvPicPr>
          <p:cNvPr id="9" name="Picture 8" descr="A group of people eating at a table in a room with columns and a statue&#10;&#10;Description automatically generated">
            <a:extLst>
              <a:ext uri="{FF2B5EF4-FFF2-40B4-BE49-F238E27FC236}">
                <a16:creationId xmlns:a16="http://schemas.microsoft.com/office/drawing/2014/main" id="{0556AE1E-50F4-B3DF-6A25-0EA014D51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273"/>
          <a:stretch/>
        </p:blipFill>
        <p:spPr>
          <a:xfrm>
            <a:off x="706718" y="3665771"/>
            <a:ext cx="2224742" cy="1900406"/>
          </a:xfrm>
          <a:prstGeom prst="rect">
            <a:avLst/>
          </a:prstGeom>
        </p:spPr>
      </p:pic>
      <p:pic>
        <p:nvPicPr>
          <p:cNvPr id="11" name="Picture 10" descr="A table with statues and candles&#10;&#10;Description automatically generated">
            <a:extLst>
              <a:ext uri="{FF2B5EF4-FFF2-40B4-BE49-F238E27FC236}">
                <a16:creationId xmlns:a16="http://schemas.microsoft.com/office/drawing/2014/main" id="{4317A4E6-A3A6-0D4C-F5D9-90380A85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/>
          <a:stretch/>
        </p:blipFill>
        <p:spPr>
          <a:xfrm>
            <a:off x="706718" y="1523206"/>
            <a:ext cx="2224742" cy="2045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6136C-36A4-A6F2-271A-1FC37E665995}"/>
              </a:ext>
            </a:extLst>
          </p:cNvPr>
          <p:cNvSpPr txBox="1"/>
          <p:nvPr/>
        </p:nvSpPr>
        <p:spPr>
          <a:xfrm>
            <a:off x="0" y="6180892"/>
            <a:ext cx="292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Information: History.com</a:t>
            </a:r>
          </a:p>
        </p:txBody>
      </p:sp>
    </p:spTree>
    <p:extLst>
      <p:ext uri="{BB962C8B-B14F-4D97-AF65-F5344CB8AC3E}">
        <p14:creationId xmlns:p14="http://schemas.microsoft.com/office/powerpoint/2010/main" val="73886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B859-69F1-9785-A7AF-6F06CAE0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18255"/>
            <a:ext cx="83731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The Celebration (United States)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BCE8-DA4C-0B4B-03A2-49CDB9BA8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094" y="1456433"/>
            <a:ext cx="4849905" cy="42392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Family gatherings</a:t>
            </a:r>
          </a:p>
          <a:p>
            <a:r>
              <a:rPr lang="en-US" dirty="0"/>
              <a:t>Decorating trees</a:t>
            </a:r>
          </a:p>
          <a:p>
            <a:r>
              <a:rPr lang="en-US" dirty="0"/>
              <a:t>Sending holiday cards</a:t>
            </a:r>
          </a:p>
          <a:p>
            <a:r>
              <a:rPr lang="en-US" dirty="0"/>
              <a:t>Gift-giving (3 Magi gifts)</a:t>
            </a:r>
          </a:p>
          <a:p>
            <a:r>
              <a:rPr lang="en-US" dirty="0"/>
              <a:t>Religious celebrations</a:t>
            </a:r>
          </a:p>
          <a:p>
            <a:pPr lvl="1"/>
            <a:r>
              <a:rPr lang="en-US" dirty="0"/>
              <a:t>Midnight (evening) candlelight services</a:t>
            </a:r>
          </a:p>
          <a:p>
            <a:r>
              <a:rPr lang="en-US" dirty="0"/>
              <a:t>Santa Claus</a:t>
            </a:r>
          </a:p>
          <a:p>
            <a:pPr lvl="1"/>
            <a:r>
              <a:rPr lang="en-US" dirty="0"/>
              <a:t>St. Nicholas, Turkey, 280 AD</a:t>
            </a:r>
          </a:p>
          <a:p>
            <a:pPr lvl="1"/>
            <a:r>
              <a:rPr lang="en-US" dirty="0"/>
              <a:t>Gave everything away</a:t>
            </a:r>
          </a:p>
          <a:p>
            <a:pPr lvl="1"/>
            <a:r>
              <a:rPr lang="en-US" dirty="0"/>
              <a:t>Helped the sick and poor</a:t>
            </a:r>
          </a:p>
          <a:p>
            <a:pPr lvl="1"/>
            <a:r>
              <a:rPr lang="en-US" dirty="0"/>
              <a:t>Poem by Clement Clarke Moore depicted the Santa we know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C5142-8CA3-BEB1-DBB0-11440F64B9B9}"/>
              </a:ext>
            </a:extLst>
          </p:cNvPr>
          <p:cNvSpPr txBox="1"/>
          <p:nvPr/>
        </p:nvSpPr>
        <p:spPr>
          <a:xfrm flipH="1">
            <a:off x="0" y="6501191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generated by Bing AI</a:t>
            </a:r>
          </a:p>
        </p:txBody>
      </p:sp>
      <p:pic>
        <p:nvPicPr>
          <p:cNvPr id="8" name="Picture 7" descr="A person in a santa garment sitting in a chair next to a christmas tree&#10;&#10;Description automatically generated">
            <a:extLst>
              <a:ext uri="{FF2B5EF4-FFF2-40B4-BE49-F238E27FC236}">
                <a16:creationId xmlns:a16="http://schemas.microsoft.com/office/drawing/2014/main" id="{B5E70D0A-65C7-763F-4AC8-4F1F58CF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1528151"/>
            <a:ext cx="3985143" cy="3985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3F3D2-5BEF-B411-8265-C8013E4DF052}"/>
              </a:ext>
            </a:extLst>
          </p:cNvPr>
          <p:cNvSpPr txBox="1"/>
          <p:nvPr/>
        </p:nvSpPr>
        <p:spPr>
          <a:xfrm>
            <a:off x="0" y="6180892"/>
            <a:ext cx="292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Information: History.com</a:t>
            </a:r>
          </a:p>
        </p:txBody>
      </p:sp>
    </p:spTree>
    <p:extLst>
      <p:ext uri="{BB962C8B-B14F-4D97-AF65-F5344CB8AC3E}">
        <p14:creationId xmlns:p14="http://schemas.microsoft.com/office/powerpoint/2010/main" val="75607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3573</TotalTime>
  <Words>202</Words>
  <Application>Microsoft Office PowerPoint</Application>
  <PresentationFormat>On-screen Show (4:3)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Christmas</vt:lpstr>
      <vt:lpstr>Previous Celebrations in Winter</vt:lpstr>
      <vt:lpstr>The Celebration (United States)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Sara Skrabalak</cp:lastModifiedBy>
  <cp:revision>20</cp:revision>
  <dcterms:created xsi:type="dcterms:W3CDTF">2023-03-07T18:47:29Z</dcterms:created>
  <dcterms:modified xsi:type="dcterms:W3CDTF">2023-12-14T00:11:25Z</dcterms:modified>
</cp:coreProperties>
</file>