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65" r:id="rId3"/>
    <p:sldId id="266" r:id="rId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2AD584-51AD-4BF9-8182-331AB46E7469}" v="62" dt="2023-12-11T22:27:18.5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>
      <p:cViewPr varScale="1">
        <p:scale>
          <a:sx n="63" d="100"/>
          <a:sy n="63" d="100"/>
        </p:scale>
        <p:origin x="133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918F2-6FB6-4CEF-8B5F-28E1DB15D65D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F7D04-7B17-468D-B7FB-566F7F29B8BD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401DD77-ECDA-D51E-D255-F7E1260B1CD7}"/>
              </a:ext>
            </a:extLst>
          </p:cNvPr>
          <p:cNvGrpSpPr/>
          <p:nvPr userDrawn="1"/>
        </p:nvGrpSpPr>
        <p:grpSpPr>
          <a:xfrm>
            <a:off x="2652488" y="5533395"/>
            <a:ext cx="3858322" cy="1188081"/>
            <a:chOff x="89210" y="66296"/>
            <a:chExt cx="3858322" cy="1188081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75E4455D-8478-2CE5-EC73-2BBAAC8B4BF1}"/>
                </a:ext>
              </a:extLst>
            </p:cNvPr>
            <p:cNvSpPr/>
            <p:nvPr/>
          </p:nvSpPr>
          <p:spPr>
            <a:xfrm>
              <a:off x="89210" y="66296"/>
              <a:ext cx="3858322" cy="1188081"/>
            </a:xfrm>
            <a:prstGeom prst="roundRect">
              <a:avLst>
                <a:gd name="adj" fmla="val 10579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BEC0C1A8-8581-3380-243B-4D4E03BBE9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940" y="133959"/>
              <a:ext cx="1215002" cy="105275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DBF178-8964-9A65-8592-EAFF9674AA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168354" y="517317"/>
              <a:ext cx="1047882" cy="30615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1C5E8DC-F74F-AE90-F68B-BAB8FF0E62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52108" y="840971"/>
              <a:ext cx="340870" cy="340870"/>
            </a:xfrm>
            <a:prstGeom prst="rect">
              <a:avLst/>
            </a:prstGeom>
            <a:effectLst>
              <a:outerShdw blurRad="63500" sx="75000" sy="75000" algn="ctr" rotWithShape="0">
                <a:prstClr val="black">
                  <a:alpha val="23000"/>
                </a:prstClr>
              </a:outerShdw>
            </a:effec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74334A5-B483-3F18-8D89-32C163066AB3}"/>
                </a:ext>
              </a:extLst>
            </p:cNvPr>
            <p:cNvSpPr txBox="1"/>
            <p:nvPr/>
          </p:nvSpPr>
          <p:spPr>
            <a:xfrm>
              <a:off x="1320338" y="157603"/>
              <a:ext cx="230505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Center for Single-Entity </a:t>
              </a:r>
              <a:r>
                <a:rPr lang="en-US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Nanochemistry</a:t>
              </a:r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 and Nanocrystal Design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37DF37A-DE6F-F1D1-91C0-F47367CEFB1C}"/>
                </a:ext>
              </a:extLst>
            </p:cNvPr>
            <p:cNvSpPr txBox="1"/>
            <p:nvPr/>
          </p:nvSpPr>
          <p:spPr>
            <a:xfrm>
              <a:off x="1603266" y="792832"/>
              <a:ext cx="202212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a National Science Foundation</a:t>
              </a:r>
            </a:p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 Center for Chemical Innovation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88926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8255"/>
            <a:ext cx="78867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56433"/>
            <a:ext cx="7886700" cy="4239287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99473" y="6152560"/>
            <a:ext cx="20574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DEF7D04-7B17-468D-B7FB-566F7F29B8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3300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8255"/>
            <a:ext cx="78867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6581" y="1523206"/>
            <a:ext cx="3886200" cy="410641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2" y="1523206"/>
            <a:ext cx="3886200" cy="410641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147030"/>
            <a:ext cx="20574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DEF7D04-7B17-468D-B7FB-566F7F29B8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3273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5976789"/>
            <a:ext cx="2057400" cy="365125"/>
          </a:xfrm>
        </p:spPr>
        <p:txBody>
          <a:bodyPr/>
          <a:lstStyle/>
          <a:p>
            <a:fld id="{1DEF7D04-7B17-468D-B7FB-566F7F29B8BD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83558FB-6B77-8D93-9607-60430F58DA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34549" y="5841607"/>
            <a:ext cx="2474901" cy="76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4814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3695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19727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B2918F2-6FB6-4CEF-8B5F-28E1DB15D65D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61890" y="6356351"/>
            <a:ext cx="19534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DEF7D04-7B17-468D-B7FB-566F7F29B8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53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t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788A0-DE36-AF7C-D1C8-E98677A1B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Chinese Spring Festival </a:t>
            </a:r>
            <a:r>
              <a:rPr lang="en-US" altLang="zh-CN" sz="3200" dirty="0">
                <a:solidFill>
                  <a:schemeClr val="bg1"/>
                </a:solidFill>
              </a:rPr>
              <a:t>(</a:t>
            </a:r>
            <a:r>
              <a:rPr lang="zh-CN" altLang="en-US" sz="3200" dirty="0">
                <a:solidFill>
                  <a:schemeClr val="bg1"/>
                </a:solidFill>
              </a:rPr>
              <a:t>春节</a:t>
            </a:r>
            <a:r>
              <a:rPr lang="en-US" altLang="zh-CN" sz="3200" dirty="0">
                <a:solidFill>
                  <a:schemeClr val="bg1"/>
                </a:solidFill>
              </a:rPr>
              <a:t>)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61CB33E-DCA7-288E-C463-63A702D2CB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49137" y="3315883"/>
            <a:ext cx="3434731" cy="2453038"/>
          </a:xfrm>
        </p:spPr>
        <p:txBody>
          <a:bodyPr>
            <a:normAutofit/>
          </a:bodyPr>
          <a:lstStyle/>
          <a:p>
            <a:pPr algn="just"/>
            <a:r>
              <a:rPr lang="en-US" sz="1800" b="1" dirty="0"/>
              <a:t>Holiday significance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en-US" sz="1800" b="1" i="0" dirty="0">
                <a:effectLst/>
              </a:rPr>
              <a:t>Family Reunion:</a:t>
            </a:r>
            <a:r>
              <a:rPr lang="en-US" sz="1800" b="0" i="0" dirty="0">
                <a:effectLst/>
              </a:rPr>
              <a:t> It's a time for families to come together.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en-US" sz="1800" b="1" i="0" dirty="0">
                <a:effectLst/>
              </a:rPr>
              <a:t>Feasting:</a:t>
            </a:r>
            <a:r>
              <a:rPr lang="en-US" sz="1800" b="0" i="0" dirty="0">
                <a:effectLst/>
              </a:rPr>
              <a:t> Special foods like dumplings and fish are eaten.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en-US" sz="1800" b="0" i="0" dirty="0">
                <a:effectLst/>
              </a:rPr>
              <a:t> </a:t>
            </a:r>
            <a:r>
              <a:rPr lang="en-US" sz="1800" b="1" i="0" dirty="0">
                <a:effectLst/>
              </a:rPr>
              <a:t>A variety of events: </a:t>
            </a:r>
            <a:r>
              <a:rPr lang="en-US" sz="1800" b="0" i="0" dirty="0">
                <a:effectLst/>
              </a:rPr>
              <a:t>good fortune or happiness, wealth, and longevity.</a:t>
            </a:r>
          </a:p>
          <a:p>
            <a:pPr algn="just"/>
            <a:endParaRPr lang="en-US" sz="1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3FFA44-7EF8-4C7D-9039-0F27918F65D3}"/>
              </a:ext>
            </a:extLst>
          </p:cNvPr>
          <p:cNvSpPr txBox="1"/>
          <p:nvPr/>
        </p:nvSpPr>
        <p:spPr>
          <a:xfrm flipH="1">
            <a:off x="0" y="6126922"/>
            <a:ext cx="330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Created by: C</a:t>
            </a: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huanliang Huang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 descr="A plate of food on a table&#10;&#10;Description automatically generated">
            <a:extLst>
              <a:ext uri="{FF2B5EF4-FFF2-40B4-BE49-F238E27FC236}">
                <a16:creationId xmlns:a16="http://schemas.microsoft.com/office/drawing/2014/main" id="{0E6FF6EA-CAEE-8BE3-4556-832951CF2B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76" y="3760475"/>
            <a:ext cx="4671899" cy="1557300"/>
          </a:xfrm>
          <a:prstGeom prst="rect">
            <a:avLst/>
          </a:prstGeom>
        </p:spPr>
      </p:pic>
      <p:pic>
        <p:nvPicPr>
          <p:cNvPr id="21" name="Picture 20" descr="A dragon with fireworks in the background&#10;&#10;Description automatically generated">
            <a:extLst>
              <a:ext uri="{FF2B5EF4-FFF2-40B4-BE49-F238E27FC236}">
                <a16:creationId xmlns:a16="http://schemas.microsoft.com/office/drawing/2014/main" id="{55FDF6BA-53D9-74E0-B521-3032EEBCB1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76" y="1540225"/>
            <a:ext cx="3434730" cy="196270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16E4EB8-E24D-5599-BE10-23901B1D5C9D}"/>
              </a:ext>
            </a:extLst>
          </p:cNvPr>
          <p:cNvSpPr txBox="1"/>
          <p:nvPr/>
        </p:nvSpPr>
        <p:spPr>
          <a:xfrm>
            <a:off x="3832305" y="1831208"/>
            <a:ext cx="16749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Dates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: The beginning of Lunar New Year.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 descr="A family eating at a table&#10;&#10;Description automatically generated">
            <a:extLst>
              <a:ext uri="{FF2B5EF4-FFF2-40B4-BE49-F238E27FC236}">
                <a16:creationId xmlns:a16="http://schemas.microsoft.com/office/drawing/2014/main" id="{28793438-5CDD-83A1-E1CC-89BD2CC61E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382" y="1537684"/>
            <a:ext cx="3640242" cy="177819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036180D-1961-5312-228E-1648EB8263C6}"/>
              </a:ext>
            </a:extLst>
          </p:cNvPr>
          <p:cNvSpPr txBox="1"/>
          <p:nvPr/>
        </p:nvSpPr>
        <p:spPr>
          <a:xfrm>
            <a:off x="215055" y="5390863"/>
            <a:ext cx="28718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Credits: Adobe Stock</a:t>
            </a:r>
          </a:p>
        </p:txBody>
      </p:sp>
    </p:spTree>
    <p:extLst>
      <p:ext uri="{BB962C8B-B14F-4D97-AF65-F5344CB8AC3E}">
        <p14:creationId xmlns:p14="http://schemas.microsoft.com/office/powerpoint/2010/main" val="3201499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788A0-DE36-AF7C-D1C8-E98677A1B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Chinese Spring Festival </a:t>
            </a:r>
            <a:r>
              <a:rPr lang="en-US" altLang="zh-CN" sz="3200" dirty="0">
                <a:solidFill>
                  <a:schemeClr val="bg1"/>
                </a:solidFill>
              </a:rPr>
              <a:t>(</a:t>
            </a:r>
            <a:r>
              <a:rPr lang="zh-CN" altLang="en-US" sz="3200" dirty="0">
                <a:solidFill>
                  <a:schemeClr val="bg1"/>
                </a:solidFill>
              </a:rPr>
              <a:t>春节</a:t>
            </a:r>
            <a:r>
              <a:rPr lang="en-US" altLang="zh-CN" sz="3200" dirty="0">
                <a:solidFill>
                  <a:schemeClr val="bg1"/>
                </a:solidFill>
              </a:rPr>
              <a:t>)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A8A044-D509-39EA-9B71-40245911F76A}"/>
              </a:ext>
            </a:extLst>
          </p:cNvPr>
          <p:cNvSpPr txBox="1"/>
          <p:nvPr/>
        </p:nvSpPr>
        <p:spPr>
          <a:xfrm>
            <a:off x="5934609" y="1557922"/>
            <a:ext cx="292471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Red Color: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Symbolizes good luck and joy. Red decorations, clothing, and envelopes with money (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红包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are common during this time.</a:t>
            </a:r>
          </a:p>
        </p:txBody>
      </p:sp>
      <p:pic>
        <p:nvPicPr>
          <p:cNvPr id="15" name="Picture 14" descr="A group of people walking in a street with a dragon garment&#10;&#10;Description automatically generated">
            <a:extLst>
              <a:ext uri="{FF2B5EF4-FFF2-40B4-BE49-F238E27FC236}">
                <a16:creationId xmlns:a16="http://schemas.microsoft.com/office/drawing/2014/main" id="{09285E90-9DB4-B547-F558-79DA22ECD8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890" y="3627005"/>
            <a:ext cx="2924719" cy="1949813"/>
          </a:xfrm>
          <a:prstGeom prst="rect">
            <a:avLst/>
          </a:prstGeom>
        </p:spPr>
      </p:pic>
      <p:pic>
        <p:nvPicPr>
          <p:cNvPr id="19" name="Picture 18" descr="A child holding red envelopes&#10;&#10;Description automatically generated">
            <a:extLst>
              <a:ext uri="{FF2B5EF4-FFF2-40B4-BE49-F238E27FC236}">
                <a16:creationId xmlns:a16="http://schemas.microsoft.com/office/drawing/2014/main" id="{7B59DED0-2BF3-ADEC-CE85-0876BBDE2F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17" y="1586107"/>
            <a:ext cx="2697914" cy="1798609"/>
          </a:xfrm>
          <a:prstGeom prst="rect">
            <a:avLst/>
          </a:prstGeom>
        </p:spPr>
      </p:pic>
      <p:pic>
        <p:nvPicPr>
          <p:cNvPr id="21" name="Picture 20" descr="Fireworks in the sky&#10;&#10;Description automatically generated">
            <a:extLst>
              <a:ext uri="{FF2B5EF4-FFF2-40B4-BE49-F238E27FC236}">
                <a16:creationId xmlns:a16="http://schemas.microsoft.com/office/drawing/2014/main" id="{A89D925E-17EF-0DC3-ABA8-AFF0CDF844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0944"/>
          <a:stretch/>
        </p:blipFill>
        <p:spPr>
          <a:xfrm>
            <a:off x="6108863" y="3627004"/>
            <a:ext cx="2750465" cy="194981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2AA7698-48FC-5A89-E635-ED6B43EB5698}"/>
              </a:ext>
            </a:extLst>
          </p:cNvPr>
          <p:cNvSpPr txBox="1"/>
          <p:nvPr/>
        </p:nvSpPr>
        <p:spPr>
          <a:xfrm>
            <a:off x="125896" y="3774483"/>
            <a:ext cx="292471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Fireworks and Dragon Dances: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Traditional performances to ward off evil spirits.</a:t>
            </a:r>
          </a:p>
        </p:txBody>
      </p:sp>
      <p:pic>
        <p:nvPicPr>
          <p:cNvPr id="25" name="Picture 24" descr="A group of red lanterns&#10;&#10;Description automatically generated">
            <a:extLst>
              <a:ext uri="{FF2B5EF4-FFF2-40B4-BE49-F238E27FC236}">
                <a16:creationId xmlns:a16="http://schemas.microsoft.com/office/drawing/2014/main" id="{79BF76E5-FD22-413F-C1D3-1CEA348B00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08" y="1586107"/>
            <a:ext cx="2697914" cy="179860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FC54CA7-2476-A2DD-115B-477CC2FCE3F2}"/>
              </a:ext>
            </a:extLst>
          </p:cNvPr>
          <p:cNvSpPr txBox="1"/>
          <p:nvPr/>
        </p:nvSpPr>
        <p:spPr>
          <a:xfrm>
            <a:off x="215055" y="5390863"/>
            <a:ext cx="28718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Credits: Adobe Stock</a:t>
            </a:r>
          </a:p>
        </p:txBody>
      </p:sp>
    </p:spTree>
    <p:extLst>
      <p:ext uri="{BB962C8B-B14F-4D97-AF65-F5344CB8AC3E}">
        <p14:creationId xmlns:p14="http://schemas.microsoft.com/office/powerpoint/2010/main" val="738866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788A0-DE36-AF7C-D1C8-E98677A1B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Chinese Spring Festival </a:t>
            </a:r>
            <a:r>
              <a:rPr lang="en-US" altLang="zh-CN" sz="3200" dirty="0">
                <a:solidFill>
                  <a:schemeClr val="bg1"/>
                </a:solidFill>
              </a:rPr>
              <a:t>(</a:t>
            </a:r>
            <a:r>
              <a:rPr lang="zh-CN" altLang="en-US" sz="3200" dirty="0">
                <a:solidFill>
                  <a:schemeClr val="bg1"/>
                </a:solidFill>
              </a:rPr>
              <a:t>春节</a:t>
            </a:r>
            <a:r>
              <a:rPr lang="en-US" altLang="zh-CN" sz="3200" dirty="0">
                <a:solidFill>
                  <a:schemeClr val="bg1"/>
                </a:solidFill>
              </a:rPr>
              <a:t>)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E2F2B1-C1AD-6235-F78C-CCB6E56A7087}"/>
              </a:ext>
            </a:extLst>
          </p:cNvPr>
          <p:cNvSpPr txBox="1"/>
          <p:nvPr/>
        </p:nvSpPr>
        <p:spPr>
          <a:xfrm>
            <a:off x="849701" y="1480355"/>
            <a:ext cx="72720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Zodiac Animal: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Each year is associated with an animal from the Chinese zodiac. For example, 2024 is the Year of the Dragon.</a:t>
            </a:r>
          </a:p>
        </p:txBody>
      </p:sp>
      <p:pic>
        <p:nvPicPr>
          <p:cNvPr id="6" name="Picture 5" descr="A set of chinese zodiac animals&#10;&#10;Description automatically generated">
            <a:extLst>
              <a:ext uri="{FF2B5EF4-FFF2-40B4-BE49-F238E27FC236}">
                <a16:creationId xmlns:a16="http://schemas.microsoft.com/office/drawing/2014/main" id="{FBC24147-86B9-F629-FC8F-88CBB29790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4" b="9279"/>
          <a:stretch/>
        </p:blipFill>
        <p:spPr>
          <a:xfrm>
            <a:off x="655115" y="2126686"/>
            <a:ext cx="7833770" cy="33272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3E74C8C-0886-8A3F-A99E-DF26813C89DB}"/>
              </a:ext>
            </a:extLst>
          </p:cNvPr>
          <p:cNvSpPr txBox="1"/>
          <p:nvPr/>
        </p:nvSpPr>
        <p:spPr>
          <a:xfrm>
            <a:off x="7340474" y="5453931"/>
            <a:ext cx="28718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Credits: Adobe Stock</a:t>
            </a:r>
          </a:p>
        </p:txBody>
      </p:sp>
    </p:spTree>
    <p:extLst>
      <p:ext uri="{BB962C8B-B14F-4D97-AF65-F5344CB8AC3E}">
        <p14:creationId xmlns:p14="http://schemas.microsoft.com/office/powerpoint/2010/main" val="8589617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2746</TotalTime>
  <Words>155</Words>
  <Application>Microsoft Office PowerPoint</Application>
  <PresentationFormat>On-screen Show (4:3)</PresentationFormat>
  <Paragraphs>15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Courier New</vt:lpstr>
      <vt:lpstr>Office Theme</vt:lpstr>
      <vt:lpstr>Chinese Spring Festival (春节)</vt:lpstr>
      <vt:lpstr>Chinese Spring Festival (春节)</vt:lpstr>
      <vt:lpstr>Chinese Spring Festival (春节)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Lane Baker</dc:creator>
  <cp:lastModifiedBy>Sara Skrabalak</cp:lastModifiedBy>
  <cp:revision>18</cp:revision>
  <dcterms:created xsi:type="dcterms:W3CDTF">2023-03-07T18:47:29Z</dcterms:created>
  <dcterms:modified xsi:type="dcterms:W3CDTF">2023-12-14T00:14:17Z</dcterms:modified>
</cp:coreProperties>
</file>