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18F2-6FB6-4CEF-8B5F-28E1DB15D65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01DD77-ECDA-D51E-D255-F7E1260B1CD7}"/>
              </a:ext>
            </a:extLst>
          </p:cNvPr>
          <p:cNvGrpSpPr/>
          <p:nvPr userDrawn="1"/>
        </p:nvGrpSpPr>
        <p:grpSpPr>
          <a:xfrm>
            <a:off x="2652488" y="5533395"/>
            <a:ext cx="3858322" cy="1188081"/>
            <a:chOff x="89210" y="66296"/>
            <a:chExt cx="3858322" cy="118808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5E4455D-8478-2CE5-EC73-2BBAAC8B4BF1}"/>
                </a:ext>
              </a:extLst>
            </p:cNvPr>
            <p:cNvSpPr/>
            <p:nvPr/>
          </p:nvSpPr>
          <p:spPr>
            <a:xfrm>
              <a:off x="89210" y="66296"/>
              <a:ext cx="3858322" cy="1188081"/>
            </a:xfrm>
            <a:prstGeom prst="roundRect">
              <a:avLst>
                <a:gd name="adj" fmla="val 1057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BEC0C1A8-8581-3380-243B-4D4E03BBE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40" y="133959"/>
              <a:ext cx="1215002" cy="105275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DBF178-8964-9A65-8592-EAFF9674A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3168354" y="517317"/>
              <a:ext cx="1047882" cy="30615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1C5E8DC-F74F-AE90-F68B-BAB8FF0E6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52108" y="840971"/>
              <a:ext cx="340870" cy="340870"/>
            </a:xfrm>
            <a:prstGeom prst="rect">
              <a:avLst/>
            </a:prstGeom>
            <a:effectLst>
              <a:outerShdw blurRad="63500" sx="75000" sy="75000" algn="ctr" rotWithShape="0">
                <a:prstClr val="black">
                  <a:alpha val="23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4334A5-B483-3F18-8D89-32C163066AB3}"/>
                </a:ext>
              </a:extLst>
            </p:cNvPr>
            <p:cNvSpPr txBox="1"/>
            <p:nvPr/>
          </p:nvSpPr>
          <p:spPr>
            <a:xfrm>
              <a:off x="1320338" y="157603"/>
              <a:ext cx="23050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Center for Single-Entity </a:t>
              </a: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Nanochemistry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and Nanocrystal Design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7DF37A-DE6F-F1D1-91C0-F47367CEFB1C}"/>
                </a:ext>
              </a:extLst>
            </p:cNvPr>
            <p:cNvSpPr txBox="1"/>
            <p:nvPr/>
          </p:nvSpPr>
          <p:spPr>
            <a:xfrm>
              <a:off x="1603266" y="792832"/>
              <a:ext cx="20221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 National Science Foundation</a:t>
              </a:r>
            </a:p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Center for Chemical Innovation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889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6433"/>
            <a:ext cx="7886700" cy="42392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9473" y="615256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30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581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14703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27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976789"/>
            <a:ext cx="2057400" cy="365125"/>
          </a:xfrm>
        </p:spPr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3558FB-6B77-8D93-9607-60430F58D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4549" y="5841607"/>
            <a:ext cx="2474901" cy="76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81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9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9727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2918F2-6FB6-4CEF-8B5F-28E1DB15D65D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1890" y="6356351"/>
            <a:ext cx="1953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3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Jiawei Du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 err="1">
                <a:solidFill>
                  <a:schemeClr val="bg1"/>
                </a:solidFill>
                <a:latin typeface="IpaPanNew" panose="02000500070000020004" pitchFamily="2" charset="-122"/>
                <a:ea typeface="IpaPanNew" panose="02000500070000020004" pitchFamily="2" charset="-122"/>
                <a:cs typeface="IpaPanNew" panose="02000500070000020004" pitchFamily="2" charset="-122"/>
              </a:rPr>
              <a:t>Ji</a:t>
            </a:r>
            <a:r>
              <a:rPr lang="en-US" sz="3200" dirty="0" err="1">
                <a:solidFill>
                  <a:schemeClr val="bg1"/>
                </a:solidFill>
                <a:latin typeface="HGGothicE" panose="020B0400000000000000" pitchFamily="49" charset="-128"/>
                <a:ea typeface="HGGothicE" panose="020B0400000000000000" pitchFamily="49" charset="-128"/>
                <a:cs typeface="IpaPanNew" panose="02000500070000020004" pitchFamily="2" charset="-122"/>
              </a:rPr>
              <a:t>ā</a:t>
            </a:r>
            <a:r>
              <a:rPr lang="en-US" sz="3200" dirty="0" err="1">
                <a:solidFill>
                  <a:schemeClr val="bg1"/>
                </a:solidFill>
                <a:latin typeface="HGGothicE" panose="020B0400000000000000" pitchFamily="49" charset="-128"/>
                <a:ea typeface="IpaPanNew" panose="02000500070000020004" pitchFamily="2" charset="-122"/>
                <a:cs typeface="IpaPanNew" panose="02000500070000020004" pitchFamily="2" charset="-122"/>
              </a:rPr>
              <a:t>-</a:t>
            </a:r>
            <a:r>
              <a:rPr lang="en-US" sz="3200" dirty="0" err="1">
                <a:solidFill>
                  <a:schemeClr val="bg1"/>
                </a:solidFill>
                <a:latin typeface="IpaPanNew" panose="02000500070000020004" pitchFamily="2" charset="-122"/>
                <a:ea typeface="IpaPanNew" panose="02000500070000020004" pitchFamily="2" charset="-122"/>
                <a:cs typeface="IpaPanNew" panose="02000500070000020004" pitchFamily="2" charset="-122"/>
              </a:rPr>
              <a:t>w</a:t>
            </a:r>
            <a:r>
              <a:rPr lang="en-US" sz="3200" dirty="0" err="1">
                <a:solidFill>
                  <a:schemeClr val="bg1"/>
                </a:solidFill>
                <a:latin typeface="HGGothicE" panose="020B0909000000000000" pitchFamily="49" charset="-128"/>
                <a:ea typeface="HGGothicE" panose="020B0909000000000000" pitchFamily="49" charset="-128"/>
                <a:cs typeface="IpaPanNew" panose="02000500070000020004" pitchFamily="2" charset="-122"/>
              </a:rPr>
              <a:t>ě</a:t>
            </a:r>
            <a:r>
              <a:rPr lang="en-US" altLang="zh-CN" sz="3200" dirty="0" err="1">
                <a:solidFill>
                  <a:schemeClr val="bg1"/>
                </a:solidFill>
                <a:latin typeface="IpaPanNew" panose="02000500070000020004" pitchFamily="2" charset="-122"/>
                <a:ea typeface="IpaPanNew" panose="02000500070000020004" pitchFamily="2" charset="-122"/>
                <a:cs typeface="IpaPanNew" panose="02000500070000020004" pitchFamily="2" charset="-122"/>
              </a:rPr>
              <a:t>ɪ</a:t>
            </a:r>
            <a:r>
              <a:rPr lang="en-US" altLang="zh-CN" sz="3200" dirty="0">
                <a:solidFill>
                  <a:schemeClr val="bg1"/>
                </a:solidFill>
                <a:latin typeface="IpaPanNew" panose="02000500070000020004" pitchFamily="2" charset="-122"/>
                <a:ea typeface="IpaPanNew" panose="02000500070000020004" pitchFamily="2" charset="-122"/>
                <a:cs typeface="IpaPanNew" panose="02000500070000020004" pitchFamily="2" charset="-122"/>
              </a:rPr>
              <a:t> Duː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1CB33E-DCA7-288E-C463-63A702D2C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15361" y="1634966"/>
            <a:ext cx="5628640" cy="410641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Technical Expertise (electrocatalysis, nanomaterial synthesize, characterization)</a:t>
            </a:r>
          </a:p>
          <a:p>
            <a:r>
              <a:rPr lang="en-US" dirty="0"/>
              <a:t>China University of Petroleum(Undergraduate Institution)/</a:t>
            </a:r>
            <a:r>
              <a:rPr lang="en-US" altLang="zh-CN" dirty="0"/>
              <a:t>Indiana University(</a:t>
            </a:r>
            <a:r>
              <a:rPr lang="en-US" dirty="0"/>
              <a:t>Graduate Institution)</a:t>
            </a:r>
          </a:p>
          <a:p>
            <a:r>
              <a:rPr lang="en-US" dirty="0"/>
              <a:t>Languages Spoken: Mandarin, English</a:t>
            </a:r>
          </a:p>
          <a:p>
            <a:r>
              <a:rPr lang="en-US" dirty="0"/>
              <a:t>Favorite Holiday and Date: Spring Festival</a:t>
            </a:r>
          </a:p>
          <a:p>
            <a:r>
              <a:rPr lang="en-US" dirty="0"/>
              <a:t>Hobbies/Other Interests: </a:t>
            </a:r>
            <a:r>
              <a:rPr lang="en-US" altLang="zh-CN" dirty="0"/>
              <a:t>T</a:t>
            </a:r>
            <a:r>
              <a:rPr lang="en-US" dirty="0"/>
              <a:t>raveling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C073730-665E-7087-E1DB-DA380294D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19" y="1558766"/>
            <a:ext cx="3190658" cy="400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99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3240</TotalTime>
  <Words>49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HGGothicE</vt:lpstr>
      <vt:lpstr>IpaPanNew</vt:lpstr>
      <vt:lpstr>Arial</vt:lpstr>
      <vt:lpstr>Calibri</vt:lpstr>
      <vt:lpstr>Office Theme</vt:lpstr>
      <vt:lpstr>Jiawei Du (Jiā-wěɪ Duː)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 Baker</dc:creator>
  <cp:lastModifiedBy>Skrabalak, Sara</cp:lastModifiedBy>
  <cp:revision>20</cp:revision>
  <dcterms:created xsi:type="dcterms:W3CDTF">2023-03-07T18:47:29Z</dcterms:created>
  <dcterms:modified xsi:type="dcterms:W3CDTF">2023-10-17T15:36:28Z</dcterms:modified>
</cp:coreProperties>
</file>