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2" r:id="rId3"/>
    <p:sldId id="273" r:id="rId4"/>
    <p:sldId id="274" r:id="rId5"/>
    <p:sldId id="275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_wOnJJEfxE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A4BD-1A2A-F917-8019-616C92DF4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Center for Single-Entity </a:t>
            </a:r>
            <a:r>
              <a:rPr lang="en-US" dirty="0" err="1">
                <a:solidFill>
                  <a:schemeClr val="bg1"/>
                </a:solidFill>
              </a:rPr>
              <a:t>Nanochemistry</a:t>
            </a:r>
            <a:r>
              <a:rPr lang="en-US" dirty="0">
                <a:solidFill>
                  <a:schemeClr val="bg1"/>
                </a:solidFill>
              </a:rPr>
              <a:t> and Nanocrystal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DEF6E-AF89-801E-58A8-9F846F560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All-Hands Meeting</a:t>
            </a:r>
          </a:p>
          <a:p>
            <a:r>
              <a:rPr lang="en-US" dirty="0">
                <a:solidFill>
                  <a:schemeClr val="bg1"/>
                </a:solidFill>
              </a:rPr>
              <a:t>July 12, 2023</a:t>
            </a:r>
          </a:p>
          <a:p>
            <a:r>
              <a:rPr lang="en-US" dirty="0">
                <a:solidFill>
                  <a:schemeClr val="bg1"/>
                </a:solidFill>
              </a:rPr>
              <a:t>Cultural Competency &amp; Humility</a:t>
            </a:r>
          </a:p>
        </p:txBody>
      </p:sp>
    </p:spTree>
    <p:extLst>
      <p:ext uri="{BB962C8B-B14F-4D97-AF65-F5344CB8AC3E}">
        <p14:creationId xmlns:p14="http://schemas.microsoft.com/office/powerpoint/2010/main" val="130641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Cultural Competency &amp; Humility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10160" y="14085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pic>
        <p:nvPicPr>
          <p:cNvPr id="2050" name="Picture 2" descr="The cycle of developing cultural competence goes from awareness to attitudes to knowledge to skills. ">
            <a:extLst>
              <a:ext uri="{FF2B5EF4-FFF2-40B4-BE49-F238E27FC236}">
                <a16:creationId xmlns:a16="http://schemas.microsoft.com/office/drawing/2014/main" id="{1DF39E8A-8904-A4EF-BCB6-8B07150B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43" y="1709737"/>
            <a:ext cx="509587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50B608-77B6-4EA1-9CC5-5E83C75418E2}"/>
              </a:ext>
            </a:extLst>
          </p:cNvPr>
          <p:cNvSpPr txBox="1"/>
          <p:nvPr/>
        </p:nvSpPr>
        <p:spPr>
          <a:xfrm>
            <a:off x="83820" y="1892617"/>
            <a:ext cx="39497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02124"/>
                </a:solidFill>
                <a:effectLst/>
              </a:rPr>
              <a:t>Cultural competence </a:t>
            </a:r>
            <a:r>
              <a:rPr lang="en-US" b="0" i="0" dirty="0">
                <a:solidFill>
                  <a:srgbClr val="202124"/>
                </a:solidFill>
                <a:effectLst/>
              </a:rPr>
              <a:t>is </a:t>
            </a:r>
            <a:r>
              <a:rPr lang="en-US" b="0" i="0" dirty="0">
                <a:solidFill>
                  <a:srgbClr val="040C28"/>
                </a:solidFill>
                <a:effectLst/>
              </a:rPr>
              <a:t>the ability to understand, communicate with and effectively interact with people across cultures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 Cultural competence encompasses, being aware of one's own world view, developing positive attitudes towards cultural differences, gaining knowledge of different cultural practices and world views.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6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Cultural Competency &amp; Humility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10160" y="14085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pic>
        <p:nvPicPr>
          <p:cNvPr id="10" name="Online Media 9" title="What is Cultural Humility?">
            <a:hlinkClick r:id="" action="ppaction://media"/>
            <a:extLst>
              <a:ext uri="{FF2B5EF4-FFF2-40B4-BE49-F238E27FC236}">
                <a16:creationId xmlns:a16="http://schemas.microsoft.com/office/drawing/2014/main" id="{EB082EAB-A972-B89A-A25B-554A280535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3642" y="1609293"/>
            <a:ext cx="6796715" cy="3840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1CB07-B9C8-AE37-FFF7-B5C2F68E2B37}"/>
              </a:ext>
            </a:extLst>
          </p:cNvPr>
          <p:cNvSpPr txBox="1"/>
          <p:nvPr/>
        </p:nvSpPr>
        <p:spPr>
          <a:xfrm>
            <a:off x="1110714" y="5431116"/>
            <a:ext cx="457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https://youtu.be/c_wOnJJEfxE</a:t>
            </a:r>
          </a:p>
        </p:txBody>
      </p:sp>
    </p:spTree>
    <p:extLst>
      <p:ext uri="{BB962C8B-B14F-4D97-AF65-F5344CB8AC3E}">
        <p14:creationId xmlns:p14="http://schemas.microsoft.com/office/powerpoint/2010/main" val="21312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Cultural Competency &amp; Humility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10160" y="14085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E3D59-C3A3-C005-0915-2E3039009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t="33704" r="42333" b="24420"/>
          <a:stretch/>
        </p:blipFill>
        <p:spPr>
          <a:xfrm>
            <a:off x="10160" y="1408563"/>
            <a:ext cx="4561840" cy="2125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72668F-B5FA-410A-129D-683A567AE3FD}"/>
              </a:ext>
            </a:extLst>
          </p:cNvPr>
          <p:cNvSpPr txBox="1"/>
          <p:nvPr/>
        </p:nvSpPr>
        <p:spPr>
          <a:xfrm>
            <a:off x="10160" y="3459480"/>
            <a:ext cx="5384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1C1D1E"/>
                </a:solidFill>
                <a:effectLst/>
                <a:latin typeface="Calibri "/>
              </a:rPr>
              <a:t>However, cultural competence in chemistry has received extremely little specific attention. Chemistry can play a leading role in demonstrating this pathway, both to enhance its own capacities to serve as a central science and also to provide a model of good practice for other science disciplines. Individuals, departments, institutions and professional bodies can all play their part. Now is a good time to start.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CDCA46-DA20-3944-659F-10576B080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4" t="31729" r="29778" b="37259"/>
          <a:stretch/>
        </p:blipFill>
        <p:spPr>
          <a:xfrm>
            <a:off x="4572000" y="1510163"/>
            <a:ext cx="4546582" cy="1283837"/>
          </a:xfrm>
          <a:prstGeom prst="rect">
            <a:avLst/>
          </a:prstGeom>
        </p:spPr>
      </p:pic>
      <p:pic>
        <p:nvPicPr>
          <p:cNvPr id="3074" name="Picture 2" descr="Abstract Image">
            <a:extLst>
              <a:ext uri="{FF2B5EF4-FFF2-40B4-BE49-F238E27FC236}">
                <a16:creationId xmlns:a16="http://schemas.microsoft.com/office/drawing/2014/main" id="{70707416-1369-6281-5746-AB4924CA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80" y="2741546"/>
            <a:ext cx="2997200" cy="290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7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CSENND &amp; Cultural Competency &amp; Humility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90C08-CC1D-9C89-5E1A-1F5D03B60B0F}"/>
              </a:ext>
            </a:extLst>
          </p:cNvPr>
          <p:cNvSpPr txBox="1">
            <a:spLocks/>
          </p:cNvSpPr>
          <p:nvPr/>
        </p:nvSpPr>
        <p:spPr>
          <a:xfrm>
            <a:off x="0" y="1510163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B0C9-1809-647E-98FF-53B42C9F1CD8}"/>
              </a:ext>
            </a:extLst>
          </p:cNvPr>
          <p:cNvSpPr txBox="1">
            <a:spLocks/>
          </p:cNvSpPr>
          <p:nvPr/>
        </p:nvSpPr>
        <p:spPr>
          <a:xfrm>
            <a:off x="0" y="1343818"/>
            <a:ext cx="9144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39EA4D-7213-52D6-8B85-18AEE58E4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883"/>
            <a:ext cx="9144000" cy="4351902"/>
          </a:xfrm>
        </p:spPr>
        <p:txBody>
          <a:bodyPr>
            <a:normAutofit/>
          </a:bodyPr>
          <a:lstStyle/>
          <a:p>
            <a:r>
              <a:rPr lang="en-US" dirty="0"/>
              <a:t>Action Item #1: Update CSENND website to include bio</a:t>
            </a:r>
          </a:p>
          <a:p>
            <a:endParaRPr lang="en-US" dirty="0"/>
          </a:p>
          <a:p>
            <a:r>
              <a:rPr lang="en-US" sz="2800" dirty="0"/>
              <a:t>Action Item #2: </a:t>
            </a:r>
            <a:r>
              <a:rPr lang="en-US" dirty="0"/>
              <a:t>Each all-hands meeting moving forward will include a team member introducing themselves</a:t>
            </a:r>
          </a:p>
          <a:p>
            <a:endParaRPr lang="en-US" dirty="0"/>
          </a:p>
          <a:p>
            <a:r>
              <a:rPr lang="en-US" sz="2800" dirty="0"/>
              <a:t>Action Item #3: Brainstorm ways that we can build cultural competency within the center and teach about nanoscience in culturally relevant ways – BREAKOUTS! </a:t>
            </a:r>
          </a:p>
        </p:txBody>
      </p:sp>
    </p:spTree>
    <p:extLst>
      <p:ext uri="{BB962C8B-B14F-4D97-AF65-F5344CB8AC3E}">
        <p14:creationId xmlns:p14="http://schemas.microsoft.com/office/powerpoint/2010/main" val="36774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626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2157</TotalTime>
  <Words>218</Words>
  <Application>Microsoft Office PowerPoint</Application>
  <PresentationFormat>On-screen Show (4:3)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</vt:lpstr>
      <vt:lpstr>Office Theme</vt:lpstr>
      <vt:lpstr>Center for Single-Entity Nanochemistry and Nanocrystal Design</vt:lpstr>
      <vt:lpstr>Cultural Competency &amp; Humility</vt:lpstr>
      <vt:lpstr>Cultural Competency &amp; Humility</vt:lpstr>
      <vt:lpstr>Cultural Competency &amp; Humility</vt:lpstr>
      <vt:lpstr>CSENND &amp; Cultural Competency &amp; Humility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14</cp:revision>
  <dcterms:created xsi:type="dcterms:W3CDTF">2023-03-07T18:47:29Z</dcterms:created>
  <dcterms:modified xsi:type="dcterms:W3CDTF">2023-07-17T15:10:41Z</dcterms:modified>
</cp:coreProperties>
</file>