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4" r:id="rId2"/>
    <p:sldId id="275" r:id="rId3"/>
    <p:sldId id="276" r:id="rId4"/>
    <p:sldId id="277" r:id="rId5"/>
    <p:sldId id="278" r:id="rId6"/>
    <p:sldId id="280" r:id="rId7"/>
    <p:sldId id="281" r:id="rId8"/>
    <p:sldId id="285" r:id="rId9"/>
    <p:sldId id="282" r:id="rId10"/>
    <p:sldId id="283" r:id="rId11"/>
    <p:sldId id="286" r:id="rId12"/>
    <p:sldId id="26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74" d="100"/>
          <a:sy n="74" d="100"/>
        </p:scale>
        <p:origin x="108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2918F2-6FB6-4CEF-8B5F-28E1DB15D65D}" type="datetimeFigureOut">
              <a:rPr lang="en-US" smtClean="0"/>
              <a:t>4/9/2024</a:t>
            </a:fld>
            <a:endParaRPr lang="en-US"/>
          </a:p>
        </p:txBody>
      </p:sp>
      <p:sp>
        <p:nvSpPr>
          <p:cNvPr id="6" name="Slide Number Placeholder 5"/>
          <p:cNvSpPr>
            <a:spLocks noGrp="1"/>
          </p:cNvSpPr>
          <p:nvPr>
            <p:ph type="sldNum" sz="quarter" idx="12"/>
          </p:nvPr>
        </p:nvSpPr>
        <p:spPr/>
        <p:txBody>
          <a:bodyPr/>
          <a:lstStyle/>
          <a:p>
            <a:fld id="{1DEF7D04-7B17-468D-B7FB-566F7F29B8BD}" type="slidenum">
              <a:rPr lang="en-US" smtClean="0"/>
              <a:t>‹#›</a:t>
            </a:fld>
            <a:endParaRPr lang="en-US"/>
          </a:p>
        </p:txBody>
      </p:sp>
      <p:grpSp>
        <p:nvGrpSpPr>
          <p:cNvPr id="8" name="Group 7">
            <a:extLst>
              <a:ext uri="{FF2B5EF4-FFF2-40B4-BE49-F238E27FC236}">
                <a16:creationId xmlns:a16="http://schemas.microsoft.com/office/drawing/2014/main" id="{E401DD77-ECDA-D51E-D255-F7E1260B1CD7}"/>
              </a:ext>
            </a:extLst>
          </p:cNvPr>
          <p:cNvGrpSpPr/>
          <p:nvPr userDrawn="1"/>
        </p:nvGrpSpPr>
        <p:grpSpPr>
          <a:xfrm>
            <a:off x="2652488" y="5533395"/>
            <a:ext cx="3858322" cy="1188081"/>
            <a:chOff x="89210" y="66296"/>
            <a:chExt cx="3858322" cy="1188081"/>
          </a:xfrm>
        </p:grpSpPr>
        <p:sp>
          <p:nvSpPr>
            <p:cNvPr id="9" name="Rectangle: Rounded Corners 8">
              <a:extLst>
                <a:ext uri="{FF2B5EF4-FFF2-40B4-BE49-F238E27FC236}">
                  <a16:creationId xmlns:a16="http://schemas.microsoft.com/office/drawing/2014/main" id="{75E4455D-8478-2CE5-EC73-2BBAAC8B4BF1}"/>
                </a:ext>
              </a:extLst>
            </p:cNvPr>
            <p:cNvSpPr/>
            <p:nvPr/>
          </p:nvSpPr>
          <p:spPr>
            <a:xfrm>
              <a:off x="89210" y="66296"/>
              <a:ext cx="3858322" cy="1188081"/>
            </a:xfrm>
            <a:prstGeom prst="roundRect">
              <a:avLst>
                <a:gd name="adj" fmla="val 1057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logo&#10;&#10;Description automatically generated">
              <a:extLst>
                <a:ext uri="{FF2B5EF4-FFF2-40B4-BE49-F238E27FC236}">
                  <a16:creationId xmlns:a16="http://schemas.microsoft.com/office/drawing/2014/main" id="{BEC0C1A8-8581-3380-243B-4D4E03BBE9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40" y="133959"/>
              <a:ext cx="1215002" cy="1052754"/>
            </a:xfrm>
            <a:prstGeom prst="rect">
              <a:avLst/>
            </a:prstGeom>
          </p:spPr>
        </p:pic>
        <p:pic>
          <p:nvPicPr>
            <p:cNvPr id="11" name="Picture 10">
              <a:extLst>
                <a:ext uri="{FF2B5EF4-FFF2-40B4-BE49-F238E27FC236}">
                  <a16:creationId xmlns:a16="http://schemas.microsoft.com/office/drawing/2014/main" id="{BBDBF178-8964-9A65-8592-EAFF9674AAF4}"/>
                </a:ext>
              </a:extLst>
            </p:cNvPr>
            <p:cNvPicPr>
              <a:picLocks noChangeAspect="1"/>
            </p:cNvPicPr>
            <p:nvPr/>
          </p:nvPicPr>
          <p:blipFill>
            <a:blip r:embed="rId4"/>
            <a:stretch>
              <a:fillRect/>
            </a:stretch>
          </p:blipFill>
          <p:spPr>
            <a:xfrm rot="16200000">
              <a:off x="3168354" y="517317"/>
              <a:ext cx="1047882" cy="306152"/>
            </a:xfrm>
            <a:prstGeom prst="rect">
              <a:avLst/>
            </a:prstGeom>
          </p:spPr>
        </p:pic>
        <p:pic>
          <p:nvPicPr>
            <p:cNvPr id="12" name="Picture 11">
              <a:extLst>
                <a:ext uri="{FF2B5EF4-FFF2-40B4-BE49-F238E27FC236}">
                  <a16:creationId xmlns:a16="http://schemas.microsoft.com/office/drawing/2014/main" id="{71C5E8DC-F74F-AE90-F68B-BAB8FF0E6271}"/>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1352108" y="840971"/>
              <a:ext cx="340870" cy="340870"/>
            </a:xfrm>
            <a:prstGeom prst="rect">
              <a:avLst/>
            </a:prstGeom>
            <a:effectLst>
              <a:outerShdw blurRad="63500" sx="75000" sy="75000" algn="ctr" rotWithShape="0">
                <a:prstClr val="black">
                  <a:alpha val="23000"/>
                </a:prstClr>
              </a:outerShdw>
            </a:effectLst>
          </p:spPr>
        </p:pic>
        <p:sp>
          <p:nvSpPr>
            <p:cNvPr id="13" name="TextBox 12">
              <a:extLst>
                <a:ext uri="{FF2B5EF4-FFF2-40B4-BE49-F238E27FC236}">
                  <a16:creationId xmlns:a16="http://schemas.microsoft.com/office/drawing/2014/main" id="{074334A5-B483-3F18-8D89-32C163066AB3}"/>
                </a:ext>
              </a:extLst>
            </p:cNvPr>
            <p:cNvSpPr txBox="1"/>
            <p:nvPr/>
          </p:nvSpPr>
          <p:spPr>
            <a:xfrm>
              <a:off x="1320338" y="157603"/>
              <a:ext cx="2305051" cy="738664"/>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Center for Single-Entity </a:t>
              </a:r>
              <a:r>
                <a:rPr lang="en-US" sz="1400" b="1" dirty="0" err="1">
                  <a:latin typeface="Arial" panose="020B0604020202020204" pitchFamily="34" charset="0"/>
                  <a:cs typeface="Arial" panose="020B0604020202020204" pitchFamily="34" charset="0"/>
                </a:rPr>
                <a:t>Nanochemistry</a:t>
              </a:r>
              <a:r>
                <a:rPr lang="en-US" sz="1400" b="1" dirty="0">
                  <a:latin typeface="Arial" panose="020B0604020202020204" pitchFamily="34" charset="0"/>
                  <a:cs typeface="Arial" panose="020B0604020202020204" pitchFamily="34" charset="0"/>
                </a:rPr>
                <a:t> and Nanocrystal Design</a:t>
              </a:r>
            </a:p>
          </p:txBody>
        </p:sp>
        <p:sp>
          <p:nvSpPr>
            <p:cNvPr id="14" name="TextBox 13">
              <a:extLst>
                <a:ext uri="{FF2B5EF4-FFF2-40B4-BE49-F238E27FC236}">
                  <a16:creationId xmlns:a16="http://schemas.microsoft.com/office/drawing/2014/main" id="{D37DF37A-DE6F-F1D1-91C0-F47367CEFB1C}"/>
                </a:ext>
              </a:extLst>
            </p:cNvPr>
            <p:cNvSpPr txBox="1"/>
            <p:nvPr/>
          </p:nvSpPr>
          <p:spPr>
            <a:xfrm>
              <a:off x="1603266" y="792832"/>
              <a:ext cx="2022123" cy="400110"/>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rPr>
                <a:t>a National Science Foundation</a:t>
              </a:r>
            </a:p>
            <a:p>
              <a:r>
                <a:rPr lang="en-US" sz="1000" dirty="0">
                  <a:latin typeface="Arial" panose="020B0604020202020204" pitchFamily="34" charset="0"/>
                  <a:cs typeface="Arial" panose="020B0604020202020204" pitchFamily="34" charset="0"/>
                </a:rPr>
                <a:t> Center for Chemical Innovation </a:t>
              </a:r>
            </a:p>
          </p:txBody>
        </p:sp>
      </p:grpSp>
    </p:spTree>
    <p:extLst>
      <p:ext uri="{BB962C8B-B14F-4D97-AF65-F5344CB8AC3E}">
        <p14:creationId xmlns:p14="http://schemas.microsoft.com/office/powerpoint/2010/main" val="4488926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8255"/>
            <a:ext cx="78867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28650" y="1456433"/>
            <a:ext cx="7886700" cy="423928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6799473" y="6152560"/>
            <a:ext cx="2057400" cy="365125"/>
          </a:xfrm>
        </p:spPr>
        <p:txBody>
          <a:bodyPr/>
          <a:lstStyle>
            <a:lvl1pPr>
              <a:defRPr>
                <a:latin typeface="Arial" panose="020B0604020202020204" pitchFamily="34" charset="0"/>
                <a:cs typeface="Arial" panose="020B0604020202020204" pitchFamily="34" charset="0"/>
              </a:defRPr>
            </a:lvl1pPr>
          </a:lstStyle>
          <a:p>
            <a:fld id="{1DEF7D04-7B17-468D-B7FB-566F7F29B8BD}" type="slidenum">
              <a:rPr lang="en-US" smtClean="0"/>
              <a:pPr/>
              <a:t>‹#›</a:t>
            </a:fld>
            <a:endParaRPr lang="en-US"/>
          </a:p>
        </p:txBody>
      </p:sp>
    </p:spTree>
    <p:extLst>
      <p:ext uri="{BB962C8B-B14F-4D97-AF65-F5344CB8AC3E}">
        <p14:creationId xmlns:p14="http://schemas.microsoft.com/office/powerpoint/2010/main" val="15393300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8255"/>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26581" y="1523206"/>
            <a:ext cx="3886200" cy="410641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2" y="1523206"/>
            <a:ext cx="3886200" cy="410641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6457950" y="6147030"/>
            <a:ext cx="2057400" cy="365125"/>
          </a:xfrm>
        </p:spPr>
        <p:txBody>
          <a:bodyPr/>
          <a:lstStyle>
            <a:lvl1pPr>
              <a:defRPr>
                <a:latin typeface="Arial" panose="020B0604020202020204" pitchFamily="34" charset="0"/>
                <a:cs typeface="Arial" panose="020B0604020202020204" pitchFamily="34" charset="0"/>
              </a:defRPr>
            </a:lvl1pPr>
          </a:lstStyle>
          <a:p>
            <a:fld id="{1DEF7D04-7B17-468D-B7FB-566F7F29B8BD}" type="slidenum">
              <a:rPr lang="en-US" smtClean="0"/>
              <a:pPr/>
              <a:t>‹#›</a:t>
            </a:fld>
            <a:endParaRPr lang="en-US"/>
          </a:p>
        </p:txBody>
      </p:sp>
    </p:spTree>
    <p:extLst>
      <p:ext uri="{BB962C8B-B14F-4D97-AF65-F5344CB8AC3E}">
        <p14:creationId xmlns:p14="http://schemas.microsoft.com/office/powerpoint/2010/main" val="35933273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57950" y="5976789"/>
            <a:ext cx="2057400" cy="365125"/>
          </a:xfrm>
        </p:spPr>
        <p:txBody>
          <a:bodyPr/>
          <a:lstStyle/>
          <a:p>
            <a:fld id="{1DEF7D04-7B17-468D-B7FB-566F7F29B8BD}" type="slidenum">
              <a:rPr lang="en-US" smtClean="0"/>
              <a:t>‹#›</a:t>
            </a:fld>
            <a:endParaRPr lang="en-US"/>
          </a:p>
        </p:txBody>
      </p:sp>
      <p:pic>
        <p:nvPicPr>
          <p:cNvPr id="12" name="Picture 11">
            <a:extLst>
              <a:ext uri="{FF2B5EF4-FFF2-40B4-BE49-F238E27FC236}">
                <a16:creationId xmlns:a16="http://schemas.microsoft.com/office/drawing/2014/main" id="{783558FB-6B77-8D93-9607-60430F58DA2B}"/>
              </a:ext>
            </a:extLst>
          </p:cNvPr>
          <p:cNvPicPr>
            <a:picLocks noChangeAspect="1"/>
          </p:cNvPicPr>
          <p:nvPr userDrawn="1"/>
        </p:nvPicPr>
        <p:blipFill>
          <a:blip r:embed="rId2"/>
          <a:stretch>
            <a:fillRect/>
          </a:stretch>
        </p:blipFill>
        <p:spPr>
          <a:xfrm>
            <a:off x="3334549" y="5841607"/>
            <a:ext cx="2474901" cy="767804"/>
          </a:xfrm>
          <a:prstGeom prst="rect">
            <a:avLst/>
          </a:prstGeom>
        </p:spPr>
      </p:pic>
    </p:spTree>
    <p:extLst>
      <p:ext uri="{BB962C8B-B14F-4D97-AF65-F5344CB8AC3E}">
        <p14:creationId xmlns:p14="http://schemas.microsoft.com/office/powerpoint/2010/main" val="41854814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36958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1972758"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BB2918F2-6FB6-4CEF-8B5F-28E1DB15D65D}" type="datetimeFigureOut">
              <a:rPr lang="en-US" smtClean="0"/>
              <a:pPr/>
              <a:t>4/9/2024</a:t>
            </a:fld>
            <a:endParaRPr lang="en-US"/>
          </a:p>
        </p:txBody>
      </p:sp>
      <p:sp>
        <p:nvSpPr>
          <p:cNvPr id="6" name="Slide Number Placeholder 5"/>
          <p:cNvSpPr>
            <a:spLocks noGrp="1"/>
          </p:cNvSpPr>
          <p:nvPr>
            <p:ph type="sldNum" sz="quarter" idx="4"/>
          </p:nvPr>
        </p:nvSpPr>
        <p:spPr>
          <a:xfrm>
            <a:off x="6561890" y="6356351"/>
            <a:ext cx="1953459"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DEF7D04-7B17-468D-B7FB-566F7F29B8BD}" type="slidenum">
              <a:rPr lang="en-US" smtClean="0"/>
              <a:pPr/>
              <a:t>‹#›</a:t>
            </a:fld>
            <a:endParaRPr lang="en-US"/>
          </a:p>
        </p:txBody>
      </p:sp>
    </p:spTree>
    <p:extLst>
      <p:ext uri="{BB962C8B-B14F-4D97-AF65-F5344CB8AC3E}">
        <p14:creationId xmlns:p14="http://schemas.microsoft.com/office/powerpoint/2010/main" val="10875326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7" r:id="rId4"/>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ature.com/articles/sdata201618" TargetMode="External"/><Relationship Id="rId2" Type="http://schemas.openxmlformats.org/officeDocument/2006/relationships/hyperlink" Target="http://www.go-fair.org/"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788A0-DE36-AF7C-D1C8-E98677A1BDC8}"/>
              </a:ext>
            </a:extLst>
          </p:cNvPr>
          <p:cNvSpPr>
            <a:spLocks noGrp="1"/>
          </p:cNvSpPr>
          <p:nvPr>
            <p:ph type="title"/>
          </p:nvPr>
        </p:nvSpPr>
        <p:spPr>
          <a:xfrm>
            <a:off x="0" y="18255"/>
            <a:ext cx="9144000" cy="1325563"/>
          </a:xfrm>
        </p:spPr>
        <p:txBody>
          <a:bodyPr>
            <a:normAutofit/>
          </a:bodyPr>
          <a:lstStyle/>
          <a:p>
            <a:pPr algn="ctr"/>
            <a:r>
              <a:rPr lang="en-US" sz="3200" dirty="0">
                <a:solidFill>
                  <a:schemeClr val="bg1"/>
                </a:solidFill>
              </a:rPr>
              <a:t>FAIR Data Standards</a:t>
            </a:r>
          </a:p>
        </p:txBody>
      </p:sp>
      <p:sp>
        <p:nvSpPr>
          <p:cNvPr id="3" name="Content Placeholder 2">
            <a:extLst>
              <a:ext uri="{FF2B5EF4-FFF2-40B4-BE49-F238E27FC236}">
                <a16:creationId xmlns:a16="http://schemas.microsoft.com/office/drawing/2014/main" id="{F43A46BD-C731-23CC-150A-C3CE8CAE8066}"/>
              </a:ext>
            </a:extLst>
          </p:cNvPr>
          <p:cNvSpPr>
            <a:spLocks noGrp="1"/>
          </p:cNvSpPr>
          <p:nvPr>
            <p:ph idx="1"/>
          </p:nvPr>
        </p:nvSpPr>
        <p:spPr>
          <a:xfrm>
            <a:off x="0" y="1428883"/>
            <a:ext cx="9144000" cy="4351902"/>
          </a:xfrm>
        </p:spPr>
        <p:txBody>
          <a:bodyPr>
            <a:normAutofit/>
          </a:bodyPr>
          <a:lstStyle/>
          <a:p>
            <a:pPr marL="457200" lvl="1" indent="0">
              <a:buNone/>
            </a:pPr>
            <a:endParaRPr lang="en-US" b="1" dirty="0"/>
          </a:p>
          <a:p>
            <a:pPr lvl="1"/>
            <a:r>
              <a:rPr lang="en-US" b="1" dirty="0"/>
              <a:t>F</a:t>
            </a:r>
            <a:r>
              <a:rPr lang="en-US" dirty="0"/>
              <a:t>indability</a:t>
            </a:r>
          </a:p>
          <a:p>
            <a:pPr lvl="1"/>
            <a:r>
              <a:rPr lang="en-US" b="1" dirty="0"/>
              <a:t>A</a:t>
            </a:r>
            <a:r>
              <a:rPr lang="en-US" dirty="0"/>
              <a:t>ccessibility</a:t>
            </a:r>
          </a:p>
          <a:p>
            <a:pPr lvl="1"/>
            <a:r>
              <a:rPr lang="en-US" b="1" dirty="0"/>
              <a:t>I</a:t>
            </a:r>
            <a:r>
              <a:rPr lang="en-US" dirty="0"/>
              <a:t>nteroperability</a:t>
            </a:r>
          </a:p>
          <a:p>
            <a:pPr lvl="1"/>
            <a:r>
              <a:rPr lang="en-US" b="1" dirty="0"/>
              <a:t>R</a:t>
            </a:r>
            <a:r>
              <a:rPr lang="en-US" dirty="0"/>
              <a:t>euse</a:t>
            </a:r>
          </a:p>
          <a:p>
            <a:pPr marL="457200" lvl="1" indent="0">
              <a:buNone/>
            </a:pPr>
            <a:endParaRPr lang="en-US" b="1" dirty="0"/>
          </a:p>
          <a:p>
            <a:pPr marL="457200" lvl="1" indent="0">
              <a:buNone/>
            </a:pPr>
            <a:r>
              <a:rPr lang="en-US" b="1" dirty="0"/>
              <a:t>The FAIR principles emphasize the capacity of computational systems to find, access, interoperate, and reuse data with none or minimal human intervention.</a:t>
            </a:r>
          </a:p>
        </p:txBody>
      </p:sp>
      <p:sp>
        <p:nvSpPr>
          <p:cNvPr id="4" name="TextBox 3">
            <a:extLst>
              <a:ext uri="{FF2B5EF4-FFF2-40B4-BE49-F238E27FC236}">
                <a16:creationId xmlns:a16="http://schemas.microsoft.com/office/drawing/2014/main" id="{A285A413-3A06-0AF5-47FF-BE7D6EB4D74F}"/>
              </a:ext>
            </a:extLst>
          </p:cNvPr>
          <p:cNvSpPr txBox="1"/>
          <p:nvPr/>
        </p:nvSpPr>
        <p:spPr>
          <a:xfrm>
            <a:off x="3873261" y="2342072"/>
            <a:ext cx="4775731" cy="923330"/>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hlinkClick r:id="rId2"/>
              </a:rPr>
              <a:t>www.go-fair.org</a:t>
            </a:r>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hlinkClick r:id="rId3"/>
              </a:rPr>
              <a:t>https://www.nature.com/articles/sdata201618</a:t>
            </a:r>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201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788A0-DE36-AF7C-D1C8-E98677A1BDC8}"/>
              </a:ext>
            </a:extLst>
          </p:cNvPr>
          <p:cNvSpPr>
            <a:spLocks noGrp="1"/>
          </p:cNvSpPr>
          <p:nvPr>
            <p:ph type="title"/>
          </p:nvPr>
        </p:nvSpPr>
        <p:spPr>
          <a:xfrm>
            <a:off x="0" y="18255"/>
            <a:ext cx="9144000" cy="1325563"/>
          </a:xfrm>
        </p:spPr>
        <p:txBody>
          <a:bodyPr>
            <a:normAutofit/>
          </a:bodyPr>
          <a:lstStyle/>
          <a:p>
            <a:pPr algn="ctr"/>
            <a:r>
              <a:rPr lang="en-US" sz="3200" dirty="0">
                <a:solidFill>
                  <a:schemeClr val="bg1"/>
                </a:solidFill>
              </a:rPr>
              <a:t>What databases/repositories exist?</a:t>
            </a:r>
          </a:p>
        </p:txBody>
      </p:sp>
      <p:sp>
        <p:nvSpPr>
          <p:cNvPr id="8" name="TextBox 7">
            <a:extLst>
              <a:ext uri="{FF2B5EF4-FFF2-40B4-BE49-F238E27FC236}">
                <a16:creationId xmlns:a16="http://schemas.microsoft.com/office/drawing/2014/main" id="{413C3D72-9F3D-B964-5D3F-B7821FA6E008}"/>
              </a:ext>
            </a:extLst>
          </p:cNvPr>
          <p:cNvSpPr txBox="1"/>
          <p:nvPr/>
        </p:nvSpPr>
        <p:spPr>
          <a:xfrm>
            <a:off x="0" y="5970282"/>
            <a:ext cx="4572000" cy="338554"/>
          </a:xfrm>
          <a:prstGeom prst="rect">
            <a:avLst/>
          </a:prstGeom>
          <a:noFill/>
        </p:spPr>
        <p:txBody>
          <a:bodyPr wrap="square">
            <a:spAutoFit/>
          </a:bodyPr>
          <a:lstStyle/>
          <a:p>
            <a:r>
              <a:rPr lang="en-US" sz="1600" dirty="0">
                <a:solidFill>
                  <a:schemeClr val="bg1"/>
                </a:solidFill>
                <a:latin typeface="Aptos Narrow" panose="020B0004020202020204" pitchFamily="34" charset="0"/>
                <a:cs typeface="Arial" panose="020B0604020202020204" pitchFamily="34" charset="0"/>
              </a:rPr>
              <a:t>https://www.nfdi4chem.de/repos/</a:t>
            </a:r>
          </a:p>
        </p:txBody>
      </p:sp>
      <p:pic>
        <p:nvPicPr>
          <p:cNvPr id="4" name="Picture 3">
            <a:extLst>
              <a:ext uri="{FF2B5EF4-FFF2-40B4-BE49-F238E27FC236}">
                <a16:creationId xmlns:a16="http://schemas.microsoft.com/office/drawing/2014/main" id="{3B9DF771-D560-F41D-51B3-0164269DA461}"/>
              </a:ext>
            </a:extLst>
          </p:cNvPr>
          <p:cNvPicPr>
            <a:picLocks noChangeAspect="1"/>
          </p:cNvPicPr>
          <p:nvPr/>
        </p:nvPicPr>
        <p:blipFill rotWithShape="1">
          <a:blip r:embed="rId2"/>
          <a:srcRect t="11283" b="12038"/>
          <a:stretch/>
        </p:blipFill>
        <p:spPr>
          <a:xfrm>
            <a:off x="0" y="1414732"/>
            <a:ext cx="9144000" cy="4382219"/>
          </a:xfrm>
          <a:prstGeom prst="rect">
            <a:avLst/>
          </a:prstGeom>
        </p:spPr>
      </p:pic>
    </p:spTree>
    <p:extLst>
      <p:ext uri="{BB962C8B-B14F-4D97-AF65-F5344CB8AC3E}">
        <p14:creationId xmlns:p14="http://schemas.microsoft.com/office/powerpoint/2010/main" val="3120054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788A0-DE36-AF7C-D1C8-E98677A1BDC8}"/>
              </a:ext>
            </a:extLst>
          </p:cNvPr>
          <p:cNvSpPr>
            <a:spLocks noGrp="1"/>
          </p:cNvSpPr>
          <p:nvPr>
            <p:ph type="title"/>
          </p:nvPr>
        </p:nvSpPr>
        <p:spPr>
          <a:xfrm>
            <a:off x="0" y="18255"/>
            <a:ext cx="9144000" cy="1325563"/>
          </a:xfrm>
        </p:spPr>
        <p:txBody>
          <a:bodyPr>
            <a:normAutofit/>
          </a:bodyPr>
          <a:lstStyle/>
          <a:p>
            <a:pPr algn="ctr"/>
            <a:r>
              <a:rPr lang="en-US" sz="3200" dirty="0">
                <a:solidFill>
                  <a:schemeClr val="bg1"/>
                </a:solidFill>
              </a:rPr>
              <a:t>What databases/repositories exist?</a:t>
            </a:r>
          </a:p>
        </p:txBody>
      </p:sp>
      <p:pic>
        <p:nvPicPr>
          <p:cNvPr id="7" name="Picture 6">
            <a:extLst>
              <a:ext uri="{FF2B5EF4-FFF2-40B4-BE49-F238E27FC236}">
                <a16:creationId xmlns:a16="http://schemas.microsoft.com/office/drawing/2014/main" id="{918E8708-FC3E-EF09-3874-099281491C8E}"/>
              </a:ext>
            </a:extLst>
          </p:cNvPr>
          <p:cNvPicPr>
            <a:picLocks noChangeAspect="1"/>
          </p:cNvPicPr>
          <p:nvPr/>
        </p:nvPicPr>
        <p:blipFill rotWithShape="1">
          <a:blip r:embed="rId2"/>
          <a:srcRect l="26981" t="23057" r="26698" b="17019"/>
          <a:stretch/>
        </p:blipFill>
        <p:spPr>
          <a:xfrm>
            <a:off x="2454215" y="1406105"/>
            <a:ext cx="4235570" cy="3424688"/>
          </a:xfrm>
          <a:prstGeom prst="rect">
            <a:avLst/>
          </a:prstGeom>
        </p:spPr>
      </p:pic>
      <p:sp>
        <p:nvSpPr>
          <p:cNvPr id="9" name="TextBox 8">
            <a:extLst>
              <a:ext uri="{FF2B5EF4-FFF2-40B4-BE49-F238E27FC236}">
                <a16:creationId xmlns:a16="http://schemas.microsoft.com/office/drawing/2014/main" id="{21D2F359-DA39-51F9-D107-103FEBB7FAE4}"/>
              </a:ext>
            </a:extLst>
          </p:cNvPr>
          <p:cNvSpPr txBox="1">
            <a:spLocks noGrp="1" noRot="1" noMove="1" noResize="1" noEditPoints="1" noAdjustHandles="1" noChangeArrowheads="1" noChangeShapeType="1"/>
          </p:cNvSpPr>
          <p:nvPr/>
        </p:nvSpPr>
        <p:spPr>
          <a:xfrm>
            <a:off x="163901" y="4830793"/>
            <a:ext cx="8548778"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For nanomaterials, largely focused on environmental and biological, with variable level of data curation and integration.</a:t>
            </a:r>
          </a:p>
        </p:txBody>
      </p:sp>
    </p:spTree>
    <p:extLst>
      <p:ext uri="{BB962C8B-B14F-4D97-AF65-F5344CB8AC3E}">
        <p14:creationId xmlns:p14="http://schemas.microsoft.com/office/powerpoint/2010/main" val="2640864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5626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788A0-DE36-AF7C-D1C8-E98677A1BDC8}"/>
              </a:ext>
            </a:extLst>
          </p:cNvPr>
          <p:cNvSpPr>
            <a:spLocks noGrp="1"/>
          </p:cNvSpPr>
          <p:nvPr>
            <p:ph type="title"/>
          </p:nvPr>
        </p:nvSpPr>
        <p:spPr>
          <a:xfrm>
            <a:off x="0" y="18255"/>
            <a:ext cx="9144000" cy="1325563"/>
          </a:xfrm>
        </p:spPr>
        <p:txBody>
          <a:bodyPr>
            <a:normAutofit/>
          </a:bodyPr>
          <a:lstStyle/>
          <a:p>
            <a:pPr algn="ctr"/>
            <a:r>
              <a:rPr lang="en-US" sz="3200" dirty="0">
                <a:solidFill>
                  <a:schemeClr val="bg1"/>
                </a:solidFill>
              </a:rPr>
              <a:t>Findability</a:t>
            </a:r>
          </a:p>
        </p:txBody>
      </p:sp>
      <p:sp>
        <p:nvSpPr>
          <p:cNvPr id="3" name="Content Placeholder 2">
            <a:extLst>
              <a:ext uri="{FF2B5EF4-FFF2-40B4-BE49-F238E27FC236}">
                <a16:creationId xmlns:a16="http://schemas.microsoft.com/office/drawing/2014/main" id="{F43A46BD-C731-23CC-150A-C3CE8CAE8066}"/>
              </a:ext>
            </a:extLst>
          </p:cNvPr>
          <p:cNvSpPr>
            <a:spLocks noGrp="1"/>
          </p:cNvSpPr>
          <p:nvPr>
            <p:ph idx="1"/>
          </p:nvPr>
        </p:nvSpPr>
        <p:spPr>
          <a:xfrm>
            <a:off x="0" y="1428883"/>
            <a:ext cx="9144000" cy="4351902"/>
          </a:xfrm>
        </p:spPr>
        <p:txBody>
          <a:bodyPr>
            <a:normAutofit fontScale="92500"/>
          </a:bodyPr>
          <a:lstStyle/>
          <a:p>
            <a:pPr marL="457200" lvl="1" indent="0">
              <a:buNone/>
            </a:pPr>
            <a:r>
              <a:rPr lang="en-US" dirty="0"/>
              <a:t>The first step in (re)using data is to find them. Machine-readable metadata are essential.</a:t>
            </a:r>
          </a:p>
          <a:p>
            <a:pPr lvl="1"/>
            <a:r>
              <a:rPr lang="en-US" dirty="0"/>
              <a:t>(Meta)data are assigned a globally unique and persistent identifier.</a:t>
            </a:r>
          </a:p>
          <a:p>
            <a:pPr lvl="2"/>
            <a:r>
              <a:rPr lang="en-US" dirty="0"/>
              <a:t>Metadata is a set of data that describes and gives information about other data.</a:t>
            </a:r>
          </a:p>
          <a:p>
            <a:pPr lvl="2"/>
            <a:r>
              <a:rPr lang="en-US" dirty="0"/>
              <a:t>Identifiers are an internet link – many data repositories automatically generate these identifiers and guarantee that the link will persist.</a:t>
            </a:r>
          </a:p>
          <a:p>
            <a:pPr lvl="2"/>
            <a:r>
              <a:rPr lang="en-US" dirty="0"/>
              <a:t>Example: orcid.org</a:t>
            </a:r>
          </a:p>
          <a:p>
            <a:pPr lvl="1"/>
            <a:r>
              <a:rPr lang="en-US" dirty="0"/>
              <a:t>Data are described with rich metadata</a:t>
            </a:r>
          </a:p>
          <a:p>
            <a:pPr lvl="2"/>
            <a:r>
              <a:rPr lang="en-US" dirty="0"/>
              <a:t>Context, quality and condition, or characteristics of the data so automatic sorting and prioritization can be achieved.</a:t>
            </a:r>
          </a:p>
          <a:p>
            <a:pPr lvl="1"/>
            <a:r>
              <a:rPr lang="en-US" dirty="0"/>
              <a:t>Metadata includes the identifier of the data they describe.</a:t>
            </a:r>
          </a:p>
          <a:p>
            <a:pPr lvl="1"/>
            <a:r>
              <a:rPr lang="en-US" dirty="0"/>
              <a:t>(Meta)data are registered or indexed in a searchable resource.</a:t>
            </a:r>
          </a:p>
          <a:p>
            <a:pPr lvl="1"/>
            <a:endParaRPr lang="en-US" dirty="0"/>
          </a:p>
          <a:p>
            <a:pPr lvl="1"/>
            <a:endParaRPr lang="en-US" dirty="0"/>
          </a:p>
        </p:txBody>
      </p:sp>
    </p:spTree>
    <p:extLst>
      <p:ext uri="{BB962C8B-B14F-4D97-AF65-F5344CB8AC3E}">
        <p14:creationId xmlns:p14="http://schemas.microsoft.com/office/powerpoint/2010/main" val="1776887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788A0-DE36-AF7C-D1C8-E98677A1BDC8}"/>
              </a:ext>
            </a:extLst>
          </p:cNvPr>
          <p:cNvSpPr>
            <a:spLocks noGrp="1"/>
          </p:cNvSpPr>
          <p:nvPr>
            <p:ph type="title"/>
          </p:nvPr>
        </p:nvSpPr>
        <p:spPr>
          <a:xfrm>
            <a:off x="0" y="18255"/>
            <a:ext cx="9144000" cy="1325563"/>
          </a:xfrm>
        </p:spPr>
        <p:txBody>
          <a:bodyPr>
            <a:normAutofit/>
          </a:bodyPr>
          <a:lstStyle/>
          <a:p>
            <a:pPr algn="ctr"/>
            <a:r>
              <a:rPr lang="en-US" sz="3200" dirty="0">
                <a:solidFill>
                  <a:schemeClr val="bg1"/>
                </a:solidFill>
              </a:rPr>
              <a:t>Accessible</a:t>
            </a:r>
          </a:p>
        </p:txBody>
      </p:sp>
      <p:sp>
        <p:nvSpPr>
          <p:cNvPr id="3" name="Content Placeholder 2">
            <a:extLst>
              <a:ext uri="{FF2B5EF4-FFF2-40B4-BE49-F238E27FC236}">
                <a16:creationId xmlns:a16="http://schemas.microsoft.com/office/drawing/2014/main" id="{F43A46BD-C731-23CC-150A-C3CE8CAE8066}"/>
              </a:ext>
            </a:extLst>
          </p:cNvPr>
          <p:cNvSpPr>
            <a:spLocks noGrp="1"/>
          </p:cNvSpPr>
          <p:nvPr>
            <p:ph idx="1"/>
          </p:nvPr>
        </p:nvSpPr>
        <p:spPr>
          <a:xfrm>
            <a:off x="0" y="1428883"/>
            <a:ext cx="9144000" cy="4351902"/>
          </a:xfrm>
        </p:spPr>
        <p:txBody>
          <a:bodyPr>
            <a:normAutofit/>
          </a:bodyPr>
          <a:lstStyle/>
          <a:p>
            <a:pPr marL="457200" lvl="1" indent="0">
              <a:buNone/>
            </a:pPr>
            <a:r>
              <a:rPr lang="en-US" dirty="0"/>
              <a:t>Once the user finds the data, they need to know how the data can be accessed.</a:t>
            </a:r>
          </a:p>
          <a:p>
            <a:pPr lvl="1"/>
            <a:r>
              <a:rPr lang="en-US" dirty="0"/>
              <a:t>The (meta)data are retrievable by the identifier using standard, open, and free protocols.</a:t>
            </a:r>
          </a:p>
          <a:p>
            <a:pPr lvl="1"/>
            <a:r>
              <a:rPr lang="en-US" dirty="0"/>
              <a:t>Metadata should be accessible even when the data is no longer available.</a:t>
            </a:r>
          </a:p>
          <a:p>
            <a:pPr lvl="2"/>
            <a:r>
              <a:rPr lang="en-US" dirty="0"/>
              <a:t>Datasets can degrade/disappear with time because of the cost to maintain, but metadata is easier and cheaper to maintain and can be useful even when data is missing for replication studies.</a:t>
            </a:r>
          </a:p>
        </p:txBody>
      </p:sp>
    </p:spTree>
    <p:extLst>
      <p:ext uri="{BB962C8B-B14F-4D97-AF65-F5344CB8AC3E}">
        <p14:creationId xmlns:p14="http://schemas.microsoft.com/office/powerpoint/2010/main" val="1195207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788A0-DE36-AF7C-D1C8-E98677A1BDC8}"/>
              </a:ext>
            </a:extLst>
          </p:cNvPr>
          <p:cNvSpPr>
            <a:spLocks noGrp="1"/>
          </p:cNvSpPr>
          <p:nvPr>
            <p:ph type="title"/>
          </p:nvPr>
        </p:nvSpPr>
        <p:spPr>
          <a:xfrm>
            <a:off x="0" y="18255"/>
            <a:ext cx="9144000" cy="1325563"/>
          </a:xfrm>
        </p:spPr>
        <p:txBody>
          <a:bodyPr>
            <a:normAutofit/>
          </a:bodyPr>
          <a:lstStyle/>
          <a:p>
            <a:pPr algn="ctr"/>
            <a:r>
              <a:rPr lang="en-US" sz="3200" dirty="0">
                <a:solidFill>
                  <a:schemeClr val="bg1"/>
                </a:solidFill>
              </a:rPr>
              <a:t>Interoperable</a:t>
            </a:r>
          </a:p>
        </p:txBody>
      </p:sp>
      <p:sp>
        <p:nvSpPr>
          <p:cNvPr id="3" name="Content Placeholder 2">
            <a:extLst>
              <a:ext uri="{FF2B5EF4-FFF2-40B4-BE49-F238E27FC236}">
                <a16:creationId xmlns:a16="http://schemas.microsoft.com/office/drawing/2014/main" id="{F43A46BD-C731-23CC-150A-C3CE8CAE8066}"/>
              </a:ext>
            </a:extLst>
          </p:cNvPr>
          <p:cNvSpPr>
            <a:spLocks noGrp="1"/>
          </p:cNvSpPr>
          <p:nvPr>
            <p:ph idx="1"/>
          </p:nvPr>
        </p:nvSpPr>
        <p:spPr>
          <a:xfrm>
            <a:off x="0" y="1428883"/>
            <a:ext cx="9144000" cy="4351902"/>
          </a:xfrm>
        </p:spPr>
        <p:txBody>
          <a:bodyPr>
            <a:normAutofit/>
          </a:bodyPr>
          <a:lstStyle/>
          <a:p>
            <a:pPr marL="457200" lvl="1" indent="0">
              <a:buNone/>
            </a:pPr>
            <a:r>
              <a:rPr lang="en-US" dirty="0"/>
              <a:t>Data need to interoperate with applications or workflows for analysis, storage, and processing.</a:t>
            </a:r>
          </a:p>
          <a:p>
            <a:pPr marL="457200" lvl="1" indent="0">
              <a:buNone/>
            </a:pPr>
            <a:endParaRPr lang="en-US" dirty="0"/>
          </a:p>
        </p:txBody>
      </p:sp>
    </p:spTree>
    <p:extLst>
      <p:ext uri="{BB962C8B-B14F-4D97-AF65-F5344CB8AC3E}">
        <p14:creationId xmlns:p14="http://schemas.microsoft.com/office/powerpoint/2010/main" val="3463686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788A0-DE36-AF7C-D1C8-E98677A1BDC8}"/>
              </a:ext>
            </a:extLst>
          </p:cNvPr>
          <p:cNvSpPr>
            <a:spLocks noGrp="1"/>
          </p:cNvSpPr>
          <p:nvPr>
            <p:ph type="title"/>
          </p:nvPr>
        </p:nvSpPr>
        <p:spPr>
          <a:xfrm>
            <a:off x="0" y="18255"/>
            <a:ext cx="9144000" cy="1325563"/>
          </a:xfrm>
        </p:spPr>
        <p:txBody>
          <a:bodyPr>
            <a:normAutofit/>
          </a:bodyPr>
          <a:lstStyle/>
          <a:p>
            <a:pPr algn="ctr"/>
            <a:r>
              <a:rPr lang="en-US" sz="3200" dirty="0">
                <a:solidFill>
                  <a:schemeClr val="bg1"/>
                </a:solidFill>
              </a:rPr>
              <a:t>Reusable</a:t>
            </a:r>
          </a:p>
        </p:txBody>
      </p:sp>
      <p:sp>
        <p:nvSpPr>
          <p:cNvPr id="3" name="Content Placeholder 2">
            <a:extLst>
              <a:ext uri="{FF2B5EF4-FFF2-40B4-BE49-F238E27FC236}">
                <a16:creationId xmlns:a16="http://schemas.microsoft.com/office/drawing/2014/main" id="{F43A46BD-C731-23CC-150A-C3CE8CAE8066}"/>
              </a:ext>
            </a:extLst>
          </p:cNvPr>
          <p:cNvSpPr>
            <a:spLocks noGrp="1"/>
          </p:cNvSpPr>
          <p:nvPr>
            <p:ph idx="1"/>
          </p:nvPr>
        </p:nvSpPr>
        <p:spPr>
          <a:xfrm>
            <a:off x="0" y="1428883"/>
            <a:ext cx="9144000" cy="4351902"/>
          </a:xfrm>
        </p:spPr>
        <p:txBody>
          <a:bodyPr>
            <a:normAutofit/>
          </a:bodyPr>
          <a:lstStyle/>
          <a:p>
            <a:pPr marL="457200" lvl="1" indent="0">
              <a:buNone/>
            </a:pPr>
            <a:r>
              <a:rPr lang="en-US" dirty="0"/>
              <a:t>The ultimate goal of FAIR data standards is to make the reuse of data facile. Thus, meta(data) should be well-described so that it can be replicated or combined in other uses.</a:t>
            </a:r>
          </a:p>
        </p:txBody>
      </p:sp>
    </p:spTree>
    <p:extLst>
      <p:ext uri="{BB962C8B-B14F-4D97-AF65-F5344CB8AC3E}">
        <p14:creationId xmlns:p14="http://schemas.microsoft.com/office/powerpoint/2010/main" val="3222786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788A0-DE36-AF7C-D1C8-E98677A1BDC8}"/>
              </a:ext>
            </a:extLst>
          </p:cNvPr>
          <p:cNvSpPr>
            <a:spLocks noGrp="1"/>
          </p:cNvSpPr>
          <p:nvPr>
            <p:ph type="title"/>
          </p:nvPr>
        </p:nvSpPr>
        <p:spPr>
          <a:xfrm>
            <a:off x="0" y="18255"/>
            <a:ext cx="9144000" cy="1325563"/>
          </a:xfrm>
        </p:spPr>
        <p:txBody>
          <a:bodyPr>
            <a:normAutofit/>
          </a:bodyPr>
          <a:lstStyle/>
          <a:p>
            <a:pPr algn="ctr"/>
            <a:r>
              <a:rPr lang="en-US" sz="3200" dirty="0">
                <a:solidFill>
                  <a:schemeClr val="bg1"/>
                </a:solidFill>
              </a:rPr>
              <a:t>What does this look like? Example 1</a:t>
            </a:r>
          </a:p>
        </p:txBody>
      </p:sp>
      <p:pic>
        <p:nvPicPr>
          <p:cNvPr id="5" name="Picture 4">
            <a:extLst>
              <a:ext uri="{FF2B5EF4-FFF2-40B4-BE49-F238E27FC236}">
                <a16:creationId xmlns:a16="http://schemas.microsoft.com/office/drawing/2014/main" id="{118B8C85-3234-2F4D-F9A9-C66617A8F0CE}"/>
              </a:ext>
            </a:extLst>
          </p:cNvPr>
          <p:cNvPicPr>
            <a:picLocks noChangeAspect="1"/>
          </p:cNvPicPr>
          <p:nvPr/>
        </p:nvPicPr>
        <p:blipFill rotWithShape="1">
          <a:blip r:embed="rId2"/>
          <a:srcRect t="10830" b="26226"/>
          <a:stretch/>
        </p:blipFill>
        <p:spPr>
          <a:xfrm>
            <a:off x="0" y="1492367"/>
            <a:ext cx="9144000" cy="3597215"/>
          </a:xfrm>
          <a:prstGeom prst="rect">
            <a:avLst/>
          </a:prstGeom>
        </p:spPr>
      </p:pic>
    </p:spTree>
    <p:extLst>
      <p:ext uri="{BB962C8B-B14F-4D97-AF65-F5344CB8AC3E}">
        <p14:creationId xmlns:p14="http://schemas.microsoft.com/office/powerpoint/2010/main" val="274262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788A0-DE36-AF7C-D1C8-E98677A1BDC8}"/>
              </a:ext>
            </a:extLst>
          </p:cNvPr>
          <p:cNvSpPr>
            <a:spLocks noGrp="1"/>
          </p:cNvSpPr>
          <p:nvPr>
            <p:ph type="title"/>
          </p:nvPr>
        </p:nvSpPr>
        <p:spPr>
          <a:xfrm>
            <a:off x="0" y="18255"/>
            <a:ext cx="9144000" cy="1325563"/>
          </a:xfrm>
        </p:spPr>
        <p:txBody>
          <a:bodyPr>
            <a:normAutofit/>
          </a:bodyPr>
          <a:lstStyle/>
          <a:p>
            <a:pPr algn="ctr"/>
            <a:r>
              <a:rPr lang="en-US" sz="3200" dirty="0">
                <a:solidFill>
                  <a:schemeClr val="bg1"/>
                </a:solidFill>
              </a:rPr>
              <a:t>What does this look like? Example 1</a:t>
            </a:r>
          </a:p>
        </p:txBody>
      </p:sp>
      <p:pic>
        <p:nvPicPr>
          <p:cNvPr id="4" name="Picture 3">
            <a:extLst>
              <a:ext uri="{FF2B5EF4-FFF2-40B4-BE49-F238E27FC236}">
                <a16:creationId xmlns:a16="http://schemas.microsoft.com/office/drawing/2014/main" id="{39A42610-1857-80BD-4EAB-80DC85FDE69E}"/>
              </a:ext>
            </a:extLst>
          </p:cNvPr>
          <p:cNvPicPr>
            <a:picLocks noChangeAspect="1"/>
          </p:cNvPicPr>
          <p:nvPr/>
        </p:nvPicPr>
        <p:blipFill rotWithShape="1">
          <a:blip r:embed="rId2"/>
          <a:srcRect l="11603" t="27887" r="17925" b="13999"/>
          <a:stretch/>
        </p:blipFill>
        <p:spPr>
          <a:xfrm>
            <a:off x="1069674" y="1492369"/>
            <a:ext cx="7163645" cy="3692106"/>
          </a:xfrm>
          <a:prstGeom prst="rect">
            <a:avLst/>
          </a:prstGeom>
        </p:spPr>
      </p:pic>
      <p:sp>
        <p:nvSpPr>
          <p:cNvPr id="7" name="TextBox 6">
            <a:extLst>
              <a:ext uri="{FF2B5EF4-FFF2-40B4-BE49-F238E27FC236}">
                <a16:creationId xmlns:a16="http://schemas.microsoft.com/office/drawing/2014/main" id="{C42340E5-B0B0-4FD7-AE18-1F726449FF01}"/>
              </a:ext>
            </a:extLst>
          </p:cNvPr>
          <p:cNvSpPr txBox="1"/>
          <p:nvPr/>
        </p:nvSpPr>
        <p:spPr>
          <a:xfrm>
            <a:off x="0" y="5145656"/>
            <a:ext cx="9143999"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Crystallographic Information File is a standard text file format for representing crystallographic information, promoted by the International Union of Crystallography.</a:t>
            </a:r>
          </a:p>
        </p:txBody>
      </p:sp>
    </p:spTree>
    <p:extLst>
      <p:ext uri="{BB962C8B-B14F-4D97-AF65-F5344CB8AC3E}">
        <p14:creationId xmlns:p14="http://schemas.microsoft.com/office/powerpoint/2010/main" val="2410847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788A0-DE36-AF7C-D1C8-E98677A1BDC8}"/>
              </a:ext>
            </a:extLst>
          </p:cNvPr>
          <p:cNvSpPr>
            <a:spLocks noGrp="1"/>
          </p:cNvSpPr>
          <p:nvPr>
            <p:ph type="title"/>
          </p:nvPr>
        </p:nvSpPr>
        <p:spPr>
          <a:xfrm>
            <a:off x="0" y="18255"/>
            <a:ext cx="9144000" cy="1325563"/>
          </a:xfrm>
        </p:spPr>
        <p:txBody>
          <a:bodyPr>
            <a:normAutofit/>
          </a:bodyPr>
          <a:lstStyle/>
          <a:p>
            <a:pPr algn="ctr"/>
            <a:r>
              <a:rPr lang="en-US" sz="3200" dirty="0">
                <a:solidFill>
                  <a:schemeClr val="bg1"/>
                </a:solidFill>
              </a:rPr>
              <a:t>What does this look like? Example 2</a:t>
            </a:r>
          </a:p>
        </p:txBody>
      </p:sp>
      <p:sp>
        <p:nvSpPr>
          <p:cNvPr id="5" name="TextBox 4">
            <a:extLst>
              <a:ext uri="{FF2B5EF4-FFF2-40B4-BE49-F238E27FC236}">
                <a16:creationId xmlns:a16="http://schemas.microsoft.com/office/drawing/2014/main" id="{0EAF2DFD-E6B9-A7C5-4A1D-5194B68F680E}"/>
              </a:ext>
            </a:extLst>
          </p:cNvPr>
          <p:cNvSpPr txBox="1"/>
          <p:nvPr/>
        </p:nvSpPr>
        <p:spPr>
          <a:xfrm>
            <a:off x="172528" y="1734711"/>
            <a:ext cx="4572000" cy="369332"/>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https://www.osti.gov/dataexplorer/</a:t>
            </a:r>
          </a:p>
        </p:txBody>
      </p:sp>
      <p:sp>
        <p:nvSpPr>
          <p:cNvPr id="8" name="TextBox 7">
            <a:extLst>
              <a:ext uri="{FF2B5EF4-FFF2-40B4-BE49-F238E27FC236}">
                <a16:creationId xmlns:a16="http://schemas.microsoft.com/office/drawing/2014/main" id="{32A36EEB-8ABC-4ABA-5F87-F8019616D578}"/>
              </a:ext>
            </a:extLst>
          </p:cNvPr>
          <p:cNvSpPr txBox="1"/>
          <p:nvPr/>
        </p:nvSpPr>
        <p:spPr>
          <a:xfrm>
            <a:off x="232913" y="2136339"/>
            <a:ext cx="8548778" cy="1477328"/>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DDE is a Department of Energy repository for datasets from DOE sponsored research.  Its contents include numeric data, computer simulations, figures and plots, interactive maps, multimedia, and scientific images   The repository can be searched by keywords or browsed by title, content type, DOE data center, DOE user facility, host Website, sponsor, or subject category.</a:t>
            </a:r>
          </a:p>
        </p:txBody>
      </p:sp>
    </p:spTree>
    <p:extLst>
      <p:ext uri="{BB962C8B-B14F-4D97-AF65-F5344CB8AC3E}">
        <p14:creationId xmlns:p14="http://schemas.microsoft.com/office/powerpoint/2010/main" val="4153837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788A0-DE36-AF7C-D1C8-E98677A1BDC8}"/>
              </a:ext>
            </a:extLst>
          </p:cNvPr>
          <p:cNvSpPr>
            <a:spLocks noGrp="1"/>
          </p:cNvSpPr>
          <p:nvPr>
            <p:ph type="title"/>
          </p:nvPr>
        </p:nvSpPr>
        <p:spPr>
          <a:xfrm>
            <a:off x="0" y="18255"/>
            <a:ext cx="9144000" cy="1325563"/>
          </a:xfrm>
        </p:spPr>
        <p:txBody>
          <a:bodyPr>
            <a:normAutofit/>
          </a:bodyPr>
          <a:lstStyle/>
          <a:p>
            <a:pPr algn="ctr"/>
            <a:r>
              <a:rPr lang="en-US" sz="3200" dirty="0">
                <a:solidFill>
                  <a:schemeClr val="bg1"/>
                </a:solidFill>
              </a:rPr>
              <a:t>What databases/repositories exist?</a:t>
            </a:r>
          </a:p>
        </p:txBody>
      </p:sp>
      <p:pic>
        <p:nvPicPr>
          <p:cNvPr id="5" name="Picture 4">
            <a:extLst>
              <a:ext uri="{FF2B5EF4-FFF2-40B4-BE49-F238E27FC236}">
                <a16:creationId xmlns:a16="http://schemas.microsoft.com/office/drawing/2014/main" id="{2AEB7A81-8011-022E-1FAF-CDA3CF7D882A}"/>
              </a:ext>
            </a:extLst>
          </p:cNvPr>
          <p:cNvPicPr>
            <a:picLocks noChangeAspect="1"/>
          </p:cNvPicPr>
          <p:nvPr/>
        </p:nvPicPr>
        <p:blipFill rotWithShape="1">
          <a:blip r:embed="rId2"/>
          <a:srcRect t="13514" b="13396"/>
          <a:stretch/>
        </p:blipFill>
        <p:spPr>
          <a:xfrm>
            <a:off x="0" y="1473210"/>
            <a:ext cx="9144000" cy="4177088"/>
          </a:xfrm>
          <a:prstGeom prst="rect">
            <a:avLst/>
          </a:prstGeom>
        </p:spPr>
      </p:pic>
      <p:sp>
        <p:nvSpPr>
          <p:cNvPr id="8" name="TextBox 7">
            <a:extLst>
              <a:ext uri="{FF2B5EF4-FFF2-40B4-BE49-F238E27FC236}">
                <a16:creationId xmlns:a16="http://schemas.microsoft.com/office/drawing/2014/main" id="{413C3D72-9F3D-B964-5D3F-B7821FA6E008}"/>
              </a:ext>
            </a:extLst>
          </p:cNvPr>
          <p:cNvSpPr txBox="1"/>
          <p:nvPr/>
        </p:nvSpPr>
        <p:spPr>
          <a:xfrm>
            <a:off x="0" y="5970282"/>
            <a:ext cx="4572000" cy="338554"/>
          </a:xfrm>
          <a:prstGeom prst="rect">
            <a:avLst/>
          </a:prstGeom>
          <a:noFill/>
        </p:spPr>
        <p:txBody>
          <a:bodyPr wrap="square">
            <a:spAutoFit/>
          </a:bodyPr>
          <a:lstStyle/>
          <a:p>
            <a:r>
              <a:rPr lang="en-US" sz="1600" dirty="0">
                <a:solidFill>
                  <a:schemeClr val="bg1"/>
                </a:solidFill>
                <a:latin typeface="Aptos Narrow" panose="020B0004020202020204" pitchFamily="34" charset="0"/>
                <a:cs typeface="Arial" panose="020B0604020202020204" pitchFamily="34" charset="0"/>
              </a:rPr>
              <a:t>https://www.nfdi4chem.de/repos/</a:t>
            </a:r>
          </a:p>
        </p:txBody>
      </p:sp>
    </p:spTree>
    <p:extLst>
      <p:ext uri="{BB962C8B-B14F-4D97-AF65-F5344CB8AC3E}">
        <p14:creationId xmlns:p14="http://schemas.microsoft.com/office/powerpoint/2010/main" val="35748292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6092</TotalTime>
  <Words>493</Words>
  <Application>Microsoft Office PowerPoint</Application>
  <PresentationFormat>On-screen Show (4:3)</PresentationFormat>
  <Paragraphs>41</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Aptos Narrow</vt:lpstr>
      <vt:lpstr>Arial</vt:lpstr>
      <vt:lpstr>Office Theme</vt:lpstr>
      <vt:lpstr>FAIR Data Standards</vt:lpstr>
      <vt:lpstr>Findability</vt:lpstr>
      <vt:lpstr>Accessible</vt:lpstr>
      <vt:lpstr>Interoperable</vt:lpstr>
      <vt:lpstr>Reusable</vt:lpstr>
      <vt:lpstr>What does this look like? Example 1</vt:lpstr>
      <vt:lpstr>What does this look like? Example 1</vt:lpstr>
      <vt:lpstr>What does this look like? Example 2</vt:lpstr>
      <vt:lpstr>What databases/repositories exist?</vt:lpstr>
      <vt:lpstr>What databases/repositories exist?</vt:lpstr>
      <vt:lpstr>What databases/repositories exist?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Lane Baker</dc:creator>
  <cp:lastModifiedBy>Sara</cp:lastModifiedBy>
  <cp:revision>46</cp:revision>
  <dcterms:created xsi:type="dcterms:W3CDTF">2023-03-07T18:47:29Z</dcterms:created>
  <dcterms:modified xsi:type="dcterms:W3CDTF">2024-04-11T14:12:46Z</dcterms:modified>
</cp:coreProperties>
</file>