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66"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C01FE-CF63-4983-A61F-E02DCE4998D2}" v="199" dt="2024-09-18T17:59:08.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09" d="100"/>
          <a:sy n="109" d="100"/>
        </p:scale>
        <p:origin x="10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 Id="rId9"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2918F2-6FB6-4CEF-8B5F-28E1DB15D65D}" type="datetimeFigureOut">
              <a:rPr lang="en-US" smtClean="0"/>
              <a:t>11/7/2024</a:t>
            </a:fld>
            <a:endParaRPr lang="en-US"/>
          </a:p>
        </p:txBody>
      </p:sp>
      <p:sp>
        <p:nvSpPr>
          <p:cNvPr id="6" name="Slide Number Placeholder 5"/>
          <p:cNvSpPr>
            <a:spLocks noGrp="1"/>
          </p:cNvSpPr>
          <p:nvPr>
            <p:ph type="sldNum" sz="quarter" idx="12"/>
          </p:nvPr>
        </p:nvSpPr>
        <p:spPr/>
        <p:txBody>
          <a:bodyPr/>
          <a:lstStyle/>
          <a:p>
            <a:fld id="{1DEF7D04-7B17-468D-B7FB-566F7F29B8BD}" type="slidenum">
              <a:rPr lang="en-US" smtClean="0"/>
              <a:t>‹#›</a:t>
            </a:fld>
            <a:endParaRPr lang="en-US"/>
          </a:p>
        </p:txBody>
      </p:sp>
      <p:grpSp>
        <p:nvGrpSpPr>
          <p:cNvPr id="8" name="Group 7">
            <a:extLst>
              <a:ext uri="{FF2B5EF4-FFF2-40B4-BE49-F238E27FC236}">
                <a16:creationId xmlns:a16="http://schemas.microsoft.com/office/drawing/2014/main" id="{E401DD77-ECDA-D51E-D255-F7E1260B1CD7}"/>
              </a:ext>
            </a:extLst>
          </p:cNvPr>
          <p:cNvGrpSpPr/>
          <p:nvPr userDrawn="1"/>
        </p:nvGrpSpPr>
        <p:grpSpPr>
          <a:xfrm>
            <a:off x="2652488" y="5533395"/>
            <a:ext cx="3858322" cy="1188081"/>
            <a:chOff x="89210" y="66296"/>
            <a:chExt cx="3858322" cy="1188081"/>
          </a:xfrm>
        </p:grpSpPr>
        <p:sp>
          <p:nvSpPr>
            <p:cNvPr id="9" name="Rectangle: Rounded Corners 8">
              <a:extLst>
                <a:ext uri="{FF2B5EF4-FFF2-40B4-BE49-F238E27FC236}">
                  <a16:creationId xmlns:a16="http://schemas.microsoft.com/office/drawing/2014/main" id="{75E4455D-8478-2CE5-EC73-2BBAAC8B4BF1}"/>
                </a:ext>
              </a:extLst>
            </p:cNvPr>
            <p:cNvSpPr/>
            <p:nvPr/>
          </p:nvSpPr>
          <p:spPr>
            <a:xfrm>
              <a:off x="89210" y="66296"/>
              <a:ext cx="3858322" cy="1188081"/>
            </a:xfrm>
            <a:prstGeom prst="roundRect">
              <a:avLst>
                <a:gd name="adj" fmla="val 105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ogo&#10;&#10;Description automatically generated">
              <a:extLst>
                <a:ext uri="{FF2B5EF4-FFF2-40B4-BE49-F238E27FC236}">
                  <a16:creationId xmlns:a16="http://schemas.microsoft.com/office/drawing/2014/main" id="{BEC0C1A8-8581-3380-243B-4D4E03BBE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40" y="133959"/>
              <a:ext cx="1215002" cy="1052754"/>
            </a:xfrm>
            <a:prstGeom prst="rect">
              <a:avLst/>
            </a:prstGeom>
          </p:spPr>
        </p:pic>
        <p:pic>
          <p:nvPicPr>
            <p:cNvPr id="11" name="Picture 10">
              <a:extLst>
                <a:ext uri="{FF2B5EF4-FFF2-40B4-BE49-F238E27FC236}">
                  <a16:creationId xmlns:a16="http://schemas.microsoft.com/office/drawing/2014/main" id="{BBDBF178-8964-9A65-8592-EAFF9674AAF4}"/>
                </a:ext>
              </a:extLst>
            </p:cNvPr>
            <p:cNvPicPr>
              <a:picLocks noChangeAspect="1"/>
            </p:cNvPicPr>
            <p:nvPr/>
          </p:nvPicPr>
          <p:blipFill>
            <a:blip r:embed="rId4"/>
            <a:stretch>
              <a:fillRect/>
            </a:stretch>
          </p:blipFill>
          <p:spPr>
            <a:xfrm rot="16200000">
              <a:off x="3168354" y="517317"/>
              <a:ext cx="1047882" cy="306152"/>
            </a:xfrm>
            <a:prstGeom prst="rect">
              <a:avLst/>
            </a:prstGeom>
          </p:spPr>
        </p:pic>
        <p:pic>
          <p:nvPicPr>
            <p:cNvPr id="12" name="Picture 11">
              <a:extLst>
                <a:ext uri="{FF2B5EF4-FFF2-40B4-BE49-F238E27FC236}">
                  <a16:creationId xmlns:a16="http://schemas.microsoft.com/office/drawing/2014/main" id="{71C5E8DC-F74F-AE90-F68B-BAB8FF0E62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1352108" y="840971"/>
              <a:ext cx="340870" cy="340870"/>
            </a:xfrm>
            <a:prstGeom prst="rect">
              <a:avLst/>
            </a:prstGeom>
            <a:effectLst>
              <a:outerShdw blurRad="63500" sx="75000" sy="75000" algn="ctr" rotWithShape="0">
                <a:prstClr val="black">
                  <a:alpha val="23000"/>
                </a:prstClr>
              </a:outerShdw>
            </a:effectLst>
          </p:spPr>
        </p:pic>
        <p:sp>
          <p:nvSpPr>
            <p:cNvPr id="13" name="TextBox 12">
              <a:extLst>
                <a:ext uri="{FF2B5EF4-FFF2-40B4-BE49-F238E27FC236}">
                  <a16:creationId xmlns:a16="http://schemas.microsoft.com/office/drawing/2014/main" id="{074334A5-B483-3F18-8D89-32C163066AB3}"/>
                </a:ext>
              </a:extLst>
            </p:cNvPr>
            <p:cNvSpPr txBox="1"/>
            <p:nvPr/>
          </p:nvSpPr>
          <p:spPr>
            <a:xfrm>
              <a:off x="1320338" y="157603"/>
              <a:ext cx="2305051"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Center for Single-Entity </a:t>
              </a:r>
              <a:r>
                <a:rPr lang="en-US" sz="1400" b="1" dirty="0" err="1">
                  <a:latin typeface="Arial" panose="020B0604020202020204" pitchFamily="34" charset="0"/>
                  <a:cs typeface="Arial" panose="020B0604020202020204" pitchFamily="34" charset="0"/>
                </a:rPr>
                <a:t>Nanochemistry</a:t>
              </a:r>
              <a:r>
                <a:rPr lang="en-US" sz="1400" b="1" dirty="0">
                  <a:latin typeface="Arial" panose="020B0604020202020204" pitchFamily="34" charset="0"/>
                  <a:cs typeface="Arial" panose="020B0604020202020204" pitchFamily="34" charset="0"/>
                </a:rPr>
                <a:t> and Nanocrystal Design</a:t>
              </a:r>
            </a:p>
          </p:txBody>
        </p:sp>
        <p:sp>
          <p:nvSpPr>
            <p:cNvPr id="14" name="TextBox 13">
              <a:extLst>
                <a:ext uri="{FF2B5EF4-FFF2-40B4-BE49-F238E27FC236}">
                  <a16:creationId xmlns:a16="http://schemas.microsoft.com/office/drawing/2014/main" id="{D37DF37A-DE6F-F1D1-91C0-F47367CEFB1C}"/>
                </a:ext>
              </a:extLst>
            </p:cNvPr>
            <p:cNvSpPr txBox="1"/>
            <p:nvPr/>
          </p:nvSpPr>
          <p:spPr>
            <a:xfrm>
              <a:off x="1603266" y="792832"/>
              <a:ext cx="2022123"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a National Science Foundation</a:t>
              </a:r>
            </a:p>
            <a:p>
              <a:r>
                <a:rPr lang="en-US" sz="1000" dirty="0">
                  <a:latin typeface="Arial" panose="020B0604020202020204" pitchFamily="34" charset="0"/>
                  <a:cs typeface="Arial" panose="020B0604020202020204" pitchFamily="34" charset="0"/>
                </a:rPr>
                <a:t> Center for Chemical Innovation </a:t>
              </a:r>
            </a:p>
          </p:txBody>
        </p:sp>
      </p:grpSp>
    </p:spTree>
    <p:extLst>
      <p:ext uri="{BB962C8B-B14F-4D97-AF65-F5344CB8AC3E}">
        <p14:creationId xmlns:p14="http://schemas.microsoft.com/office/powerpoint/2010/main" val="448892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28650" y="1456433"/>
            <a:ext cx="7886700" cy="42392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99473" y="6152560"/>
            <a:ext cx="2057400" cy="365125"/>
          </a:xfrm>
        </p:spPr>
        <p:txBody>
          <a:bodyPr/>
          <a:lstStyle>
            <a:lvl1pPr>
              <a:defRPr>
                <a:latin typeface="Arial" panose="020B0604020202020204" pitchFamily="34" charset="0"/>
                <a:cs typeface="Arial" panose="020B0604020202020204" pitchFamily="34" charset="0"/>
              </a:defRPr>
            </a:lvl1pPr>
          </a:lstStyle>
          <a:p>
            <a:fld id="{1DEF7D04-7B17-468D-B7FB-566F7F29B8BD}" type="slidenum">
              <a:rPr lang="en-US" smtClean="0"/>
              <a:pPr/>
              <a:t>‹#›</a:t>
            </a:fld>
            <a:endParaRPr lang="en-US"/>
          </a:p>
        </p:txBody>
      </p:sp>
    </p:spTree>
    <p:extLst>
      <p:ext uri="{BB962C8B-B14F-4D97-AF65-F5344CB8AC3E}">
        <p14:creationId xmlns:p14="http://schemas.microsoft.com/office/powerpoint/2010/main" val="153933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6581" y="1523206"/>
            <a:ext cx="3886200" cy="41064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2" y="1523206"/>
            <a:ext cx="3886200" cy="41064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457950" y="6147030"/>
            <a:ext cx="2057400" cy="365125"/>
          </a:xfrm>
        </p:spPr>
        <p:txBody>
          <a:bodyPr/>
          <a:lstStyle>
            <a:lvl1pPr>
              <a:defRPr>
                <a:latin typeface="Arial" panose="020B0604020202020204" pitchFamily="34" charset="0"/>
                <a:cs typeface="Arial" panose="020B0604020202020204" pitchFamily="34" charset="0"/>
              </a:defRPr>
            </a:lvl1pPr>
          </a:lstStyle>
          <a:p>
            <a:fld id="{1DEF7D04-7B17-468D-B7FB-566F7F29B8BD}" type="slidenum">
              <a:rPr lang="en-US" smtClean="0"/>
              <a:pPr/>
              <a:t>‹#›</a:t>
            </a:fld>
            <a:endParaRPr lang="en-US"/>
          </a:p>
        </p:txBody>
      </p:sp>
    </p:spTree>
    <p:extLst>
      <p:ext uri="{BB962C8B-B14F-4D97-AF65-F5344CB8AC3E}">
        <p14:creationId xmlns:p14="http://schemas.microsoft.com/office/powerpoint/2010/main" val="3593327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5976789"/>
            <a:ext cx="2057400" cy="365125"/>
          </a:xfrm>
        </p:spPr>
        <p:txBody>
          <a:bodyPr/>
          <a:lstStyle/>
          <a:p>
            <a:fld id="{1DEF7D04-7B17-468D-B7FB-566F7F29B8BD}" type="slidenum">
              <a:rPr lang="en-US" smtClean="0"/>
              <a:t>‹#›</a:t>
            </a:fld>
            <a:endParaRPr lang="en-US"/>
          </a:p>
        </p:txBody>
      </p:sp>
      <p:pic>
        <p:nvPicPr>
          <p:cNvPr id="12" name="Picture 11">
            <a:extLst>
              <a:ext uri="{FF2B5EF4-FFF2-40B4-BE49-F238E27FC236}">
                <a16:creationId xmlns:a16="http://schemas.microsoft.com/office/drawing/2014/main" id="{783558FB-6B77-8D93-9607-60430F58DA2B}"/>
              </a:ext>
            </a:extLst>
          </p:cNvPr>
          <p:cNvPicPr>
            <a:picLocks noChangeAspect="1"/>
          </p:cNvPicPr>
          <p:nvPr userDrawn="1"/>
        </p:nvPicPr>
        <p:blipFill>
          <a:blip r:embed="rId2"/>
          <a:stretch>
            <a:fillRect/>
          </a:stretch>
        </p:blipFill>
        <p:spPr>
          <a:xfrm>
            <a:off x="3334549" y="5841607"/>
            <a:ext cx="2474901" cy="767804"/>
          </a:xfrm>
          <a:prstGeom prst="rect">
            <a:avLst/>
          </a:prstGeom>
        </p:spPr>
      </p:pic>
    </p:spTree>
    <p:extLst>
      <p:ext uri="{BB962C8B-B14F-4D97-AF65-F5344CB8AC3E}">
        <p14:creationId xmlns:p14="http://schemas.microsoft.com/office/powerpoint/2010/main" val="41854814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36958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1972758"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BB2918F2-6FB6-4CEF-8B5F-28E1DB15D65D}" type="datetimeFigureOut">
              <a:rPr lang="en-US" smtClean="0"/>
              <a:pPr/>
              <a:t>11/7/2024</a:t>
            </a:fld>
            <a:endParaRPr lang="en-US"/>
          </a:p>
        </p:txBody>
      </p:sp>
      <p:sp>
        <p:nvSpPr>
          <p:cNvPr id="6" name="Slide Number Placeholder 5"/>
          <p:cNvSpPr>
            <a:spLocks noGrp="1"/>
          </p:cNvSpPr>
          <p:nvPr>
            <p:ph type="sldNum" sz="quarter" idx="4"/>
          </p:nvPr>
        </p:nvSpPr>
        <p:spPr>
          <a:xfrm>
            <a:off x="6561890" y="6356351"/>
            <a:ext cx="1953459"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DEF7D04-7B17-468D-B7FB-566F7F29B8BD}" type="slidenum">
              <a:rPr lang="en-US" smtClean="0"/>
              <a:pPr/>
              <a:t>‹#›</a:t>
            </a:fld>
            <a:endParaRPr lang="en-US"/>
          </a:p>
        </p:txBody>
      </p:sp>
    </p:spTree>
    <p:extLst>
      <p:ext uri="{BB962C8B-B14F-4D97-AF65-F5344CB8AC3E}">
        <p14:creationId xmlns:p14="http://schemas.microsoft.com/office/powerpoint/2010/main" val="108753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88A0-DE36-AF7C-D1C8-E98677A1BDC8}"/>
              </a:ext>
            </a:extLst>
          </p:cNvPr>
          <p:cNvSpPr>
            <a:spLocks noGrp="1"/>
          </p:cNvSpPr>
          <p:nvPr>
            <p:ph type="title"/>
          </p:nvPr>
        </p:nvSpPr>
        <p:spPr>
          <a:xfrm>
            <a:off x="0" y="18255"/>
            <a:ext cx="9144000" cy="1325563"/>
          </a:xfrm>
        </p:spPr>
        <p:txBody>
          <a:bodyPr>
            <a:normAutofit/>
          </a:bodyPr>
          <a:lstStyle/>
          <a:p>
            <a:pPr algn="ctr"/>
            <a:r>
              <a:rPr lang="en-US" sz="3200" dirty="0">
                <a:solidFill>
                  <a:schemeClr val="bg1"/>
                </a:solidFill>
              </a:rPr>
              <a:t>Durga Puja</a:t>
            </a:r>
          </a:p>
        </p:txBody>
      </p:sp>
      <p:sp>
        <p:nvSpPr>
          <p:cNvPr id="6" name="Content Placeholder 5">
            <a:extLst>
              <a:ext uri="{FF2B5EF4-FFF2-40B4-BE49-F238E27FC236}">
                <a16:creationId xmlns:a16="http://schemas.microsoft.com/office/drawing/2014/main" id="{F5D78E2C-6120-AF4C-3274-564BACFFE183}"/>
              </a:ext>
            </a:extLst>
          </p:cNvPr>
          <p:cNvSpPr>
            <a:spLocks noGrp="1"/>
          </p:cNvSpPr>
          <p:nvPr>
            <p:ph sz="half" idx="1"/>
          </p:nvPr>
        </p:nvSpPr>
        <p:spPr>
          <a:xfrm>
            <a:off x="93509" y="1523206"/>
            <a:ext cx="3706332" cy="410641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1600" dirty="0"/>
              <a:t>Image taken from: The Millennium old 16-day Durga Puja in Odisha</a:t>
            </a:r>
          </a:p>
        </p:txBody>
      </p:sp>
      <p:sp>
        <p:nvSpPr>
          <p:cNvPr id="7" name="Content Placeholder 6">
            <a:extLst>
              <a:ext uri="{FF2B5EF4-FFF2-40B4-BE49-F238E27FC236}">
                <a16:creationId xmlns:a16="http://schemas.microsoft.com/office/drawing/2014/main" id="{761CB33E-DCA7-288E-C463-63A702D2CB28}"/>
              </a:ext>
            </a:extLst>
          </p:cNvPr>
          <p:cNvSpPr>
            <a:spLocks noGrp="1"/>
          </p:cNvSpPr>
          <p:nvPr>
            <p:ph sz="half" idx="2"/>
          </p:nvPr>
        </p:nvSpPr>
        <p:spPr>
          <a:xfrm>
            <a:off x="3799841" y="1523206"/>
            <a:ext cx="5145751" cy="4106413"/>
          </a:xfrm>
        </p:spPr>
        <p:txBody>
          <a:bodyPr>
            <a:normAutofit/>
          </a:bodyPr>
          <a:lstStyle/>
          <a:p>
            <a:pPr algn="just"/>
            <a:r>
              <a:rPr lang="en-US" sz="2000" dirty="0"/>
              <a:t>Celebrated around Sept/Oct (month of Ashwin in the Indian calendar), mainly in Eastern India and around other parts of India among the Bengali diaspora</a:t>
            </a:r>
          </a:p>
          <a:p>
            <a:pPr algn="just"/>
            <a:r>
              <a:rPr lang="en-US" sz="2000" dirty="0"/>
              <a:t>Around the same time, the rest of India celebrates Navaratri (9 nights) </a:t>
            </a:r>
          </a:p>
          <a:p>
            <a:pPr algn="just"/>
            <a:r>
              <a:rPr lang="en-US" sz="2000" dirty="0"/>
              <a:t>Celebrates the victory of good (goddess Durga) over evil (asura prince)</a:t>
            </a:r>
          </a:p>
          <a:p>
            <a:pPr algn="just"/>
            <a:r>
              <a:rPr lang="en-US" sz="2000" dirty="0"/>
              <a:t>The divine goddess represents the embodiment of feminine power, courage and the destroyer of evil force</a:t>
            </a:r>
          </a:p>
          <a:p>
            <a:pPr algn="just"/>
            <a:r>
              <a:rPr lang="en-US" sz="2000" dirty="0"/>
              <a:t>This is festival of homecoming too!</a:t>
            </a:r>
          </a:p>
        </p:txBody>
      </p:sp>
      <p:sp>
        <p:nvSpPr>
          <p:cNvPr id="3" name="TextBox 2">
            <a:extLst>
              <a:ext uri="{FF2B5EF4-FFF2-40B4-BE49-F238E27FC236}">
                <a16:creationId xmlns:a16="http://schemas.microsoft.com/office/drawing/2014/main" id="{293FFA44-7EF8-4C7D-9039-0F27918F65D3}"/>
              </a:ext>
            </a:extLst>
          </p:cNvPr>
          <p:cNvSpPr txBox="1"/>
          <p:nvPr/>
        </p:nvSpPr>
        <p:spPr>
          <a:xfrm flipH="1">
            <a:off x="-1" y="6289040"/>
            <a:ext cx="33020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Created by: Nilotpal Kapuria</a:t>
            </a:r>
          </a:p>
        </p:txBody>
      </p:sp>
      <p:pic>
        <p:nvPicPr>
          <p:cNvPr id="4" name="Picture 3">
            <a:extLst>
              <a:ext uri="{FF2B5EF4-FFF2-40B4-BE49-F238E27FC236}">
                <a16:creationId xmlns:a16="http://schemas.microsoft.com/office/drawing/2014/main" id="{E87223A5-1AA6-CA47-0255-AB17637424EE}"/>
              </a:ext>
            </a:extLst>
          </p:cNvPr>
          <p:cNvPicPr>
            <a:picLocks noChangeAspect="1"/>
          </p:cNvPicPr>
          <p:nvPr/>
        </p:nvPicPr>
        <p:blipFill>
          <a:blip r:embed="rId2"/>
          <a:stretch>
            <a:fillRect/>
          </a:stretch>
        </p:blipFill>
        <p:spPr>
          <a:xfrm>
            <a:off x="306965" y="1628633"/>
            <a:ext cx="3347822" cy="1925450"/>
          </a:xfrm>
          <a:prstGeom prst="rect">
            <a:avLst/>
          </a:prstGeom>
        </p:spPr>
      </p:pic>
      <p:pic>
        <p:nvPicPr>
          <p:cNvPr id="2050" name="Picture 2" descr="Kash Phool Photos, Images and Pictures">
            <a:extLst>
              <a:ext uri="{FF2B5EF4-FFF2-40B4-BE49-F238E27FC236}">
                <a16:creationId xmlns:a16="http://schemas.microsoft.com/office/drawing/2014/main" id="{6158DAFC-8B49-3AB1-C273-A88035B2E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89" y="4213504"/>
            <a:ext cx="1842120" cy="11212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 the pink: Thai lake draws tourists with spectacular lotus bloom">
            <a:extLst>
              <a:ext uri="{FF2B5EF4-FFF2-40B4-BE49-F238E27FC236}">
                <a16:creationId xmlns:a16="http://schemas.microsoft.com/office/drawing/2014/main" id="{567F6811-A0F5-791C-9939-7CCAAB677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100" y="4213504"/>
            <a:ext cx="1670115" cy="104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9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88A0-DE36-AF7C-D1C8-E98677A1BDC8}"/>
              </a:ext>
            </a:extLst>
          </p:cNvPr>
          <p:cNvSpPr>
            <a:spLocks noGrp="1"/>
          </p:cNvSpPr>
          <p:nvPr>
            <p:ph type="title"/>
          </p:nvPr>
        </p:nvSpPr>
        <p:spPr>
          <a:xfrm>
            <a:off x="0" y="18255"/>
            <a:ext cx="9144000" cy="1325563"/>
          </a:xfrm>
        </p:spPr>
        <p:txBody>
          <a:bodyPr>
            <a:normAutofit/>
          </a:bodyPr>
          <a:lstStyle/>
          <a:p>
            <a:pPr algn="ctr"/>
            <a:r>
              <a:rPr lang="en-US" sz="3200" dirty="0">
                <a:solidFill>
                  <a:schemeClr val="bg1"/>
                </a:solidFill>
              </a:rPr>
              <a:t>Traditions and Celebrations</a:t>
            </a:r>
          </a:p>
        </p:txBody>
      </p:sp>
      <p:pic>
        <p:nvPicPr>
          <p:cNvPr id="1026" name="Picture 2" descr="Eyes Of Durga: Over 1,806 Royalty-Free Licensable Stock Photos |  Shutterstock">
            <a:extLst>
              <a:ext uri="{FF2B5EF4-FFF2-40B4-BE49-F238E27FC236}">
                <a16:creationId xmlns:a16="http://schemas.microsoft.com/office/drawing/2014/main" id="{AEA1D07C-D788-F23F-48D9-996F45F4B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7" y="1837809"/>
            <a:ext cx="1656475" cy="11831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1EBE1B-82F7-E736-CEE1-B3B1A7A63ACF}"/>
              </a:ext>
            </a:extLst>
          </p:cNvPr>
          <p:cNvSpPr txBox="1"/>
          <p:nvPr/>
        </p:nvSpPr>
        <p:spPr>
          <a:xfrm>
            <a:off x="86916" y="1435254"/>
            <a:ext cx="425664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day (Mahalaya)……. </a:t>
            </a:r>
          </a:p>
        </p:txBody>
      </p:sp>
      <p:sp>
        <p:nvSpPr>
          <p:cNvPr id="10" name="TextBox 9">
            <a:extLst>
              <a:ext uri="{FF2B5EF4-FFF2-40B4-BE49-F238E27FC236}">
                <a16:creationId xmlns:a16="http://schemas.microsoft.com/office/drawing/2014/main" id="{131DC135-350D-46A3-7803-285DF4B2FAF6}"/>
              </a:ext>
            </a:extLst>
          </p:cNvPr>
          <p:cNvSpPr txBox="1"/>
          <p:nvPr/>
        </p:nvSpPr>
        <p:spPr>
          <a:xfrm>
            <a:off x="5460522" y="4160263"/>
            <a:ext cx="390240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day (Vijayadashami) </a:t>
            </a:r>
          </a:p>
        </p:txBody>
      </p:sp>
      <p:pic>
        <p:nvPicPr>
          <p:cNvPr id="1030" name="Picture 6" descr="Bijoyar Misti Mukh Rosogolla Sweet Delicacy Stock Photo 720164488 |  Shutterstock">
            <a:extLst>
              <a:ext uri="{FF2B5EF4-FFF2-40B4-BE49-F238E27FC236}">
                <a16:creationId xmlns:a16="http://schemas.microsoft.com/office/drawing/2014/main" id="{7C23B1C5-8DD9-7D13-9C19-666417D4E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202" y="4565853"/>
            <a:ext cx="1640787" cy="1178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hakis for Hire Sealdah, WB, India - Sep 29, 2014: These people called Dhakis from rural Bengal arrvied Kolkata city to get hired for Durga Puja festival Durga Puja Festival Stock Photo">
            <a:extLst>
              <a:ext uri="{FF2B5EF4-FFF2-40B4-BE49-F238E27FC236}">
                <a16:creationId xmlns:a16="http://schemas.microsoft.com/office/drawing/2014/main" id="{400266E8-A208-E2C1-FA17-F5D5AD1D0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530" y="1826526"/>
            <a:ext cx="1656474" cy="10968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dia-Religion-Hinduism Allahabad: A Bengali devotee rest after take part in Sindur Khela smearing of the vermilion on Durga Puja's last day Vijay Dashami at a Durga puja pandal  in Allahabad, on 19-10-2018. Culture of India Stock Photo">
            <a:extLst>
              <a:ext uri="{FF2B5EF4-FFF2-40B4-BE49-F238E27FC236}">
                <a16:creationId xmlns:a16="http://schemas.microsoft.com/office/drawing/2014/main" id="{1B114CFA-D2A7-C9B3-CB4E-2F2A4A828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934" y="4564536"/>
            <a:ext cx="1689006" cy="10902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19EB367-3149-72C5-BD4B-C665044C0F99}"/>
              </a:ext>
            </a:extLst>
          </p:cNvPr>
          <p:cNvPicPr>
            <a:picLocks noChangeAspect="1"/>
          </p:cNvPicPr>
          <p:nvPr/>
        </p:nvPicPr>
        <p:blipFill>
          <a:blip r:embed="rId6"/>
          <a:stretch>
            <a:fillRect/>
          </a:stretch>
        </p:blipFill>
        <p:spPr>
          <a:xfrm>
            <a:off x="7371625" y="4560374"/>
            <a:ext cx="1640788" cy="1094392"/>
          </a:xfrm>
          <a:prstGeom prst="rect">
            <a:avLst/>
          </a:prstGeom>
        </p:spPr>
      </p:pic>
      <p:pic>
        <p:nvPicPr>
          <p:cNvPr id="1038" name="Picture 14" descr="DHUNUCHI NAACH (Bengali Dance) | Bengal Club Shivaji Park | Mumbai | Dhakis  - YouTube">
            <a:extLst>
              <a:ext uri="{FF2B5EF4-FFF2-40B4-BE49-F238E27FC236}">
                <a16:creationId xmlns:a16="http://schemas.microsoft.com/office/drawing/2014/main" id="{27CAE2D3-46E6-BA16-08AC-7967802C3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0691" y="1831187"/>
            <a:ext cx="1459191" cy="10943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yyy">
            <a:extLst>
              <a:ext uri="{FF2B5EF4-FFF2-40B4-BE49-F238E27FC236}">
                <a16:creationId xmlns:a16="http://schemas.microsoft.com/office/drawing/2014/main" id="{5AF44249-4E2E-5E9D-00FC-9D5E5701C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3350" y="1825279"/>
            <a:ext cx="1942712" cy="1094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2222A4A-774C-A154-ED99-E0BED92D033D}"/>
              </a:ext>
            </a:extLst>
          </p:cNvPr>
          <p:cNvSpPr txBox="1"/>
          <p:nvPr/>
        </p:nvSpPr>
        <p:spPr>
          <a:xfrm flipH="1">
            <a:off x="151681" y="5883599"/>
            <a:ext cx="33020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Picture credit: Times of India, Shutterstock, The Telegraph</a:t>
            </a:r>
          </a:p>
        </p:txBody>
      </p:sp>
      <p:pic>
        <p:nvPicPr>
          <p:cNvPr id="1042" name="Picture 18" descr="Picks of the Day | Post-Puja pandal-hopping, 'dhunuchi naach' and more -  Telegraph India">
            <a:extLst>
              <a:ext uri="{FF2B5EF4-FFF2-40B4-BE49-F238E27FC236}">
                <a16:creationId xmlns:a16="http://schemas.microsoft.com/office/drawing/2014/main" id="{F4AC1FFB-BBB7-B98D-2EBF-4346DEA49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0796" y="1840706"/>
            <a:ext cx="1481133" cy="10943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st Bengal govt urges Durga Puja restraint during Kali Puja | Kolkata News  - Times of India">
            <a:extLst>
              <a:ext uri="{FF2B5EF4-FFF2-40B4-BE49-F238E27FC236}">
                <a16:creationId xmlns:a16="http://schemas.microsoft.com/office/drawing/2014/main" id="{3EA94D4E-7FC3-598F-25A5-57BAB4D423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0331" y="4560373"/>
            <a:ext cx="2009510" cy="109022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uja Fashion | The perfect western and Indian wear for young kids, tweens  and teens this Durga Puja - Telegraph India">
            <a:extLst>
              <a:ext uri="{FF2B5EF4-FFF2-40B4-BE49-F238E27FC236}">
                <a16:creationId xmlns:a16="http://schemas.microsoft.com/office/drawing/2014/main" id="{3A092AA2-5EB8-A9A8-761C-174CC165C7D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675"/>
          <a:stretch/>
        </p:blipFill>
        <p:spPr bwMode="auto">
          <a:xfrm>
            <a:off x="886183" y="4560372"/>
            <a:ext cx="956481" cy="1090229"/>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6">
            <a:extLst>
              <a:ext uri="{FF2B5EF4-FFF2-40B4-BE49-F238E27FC236}">
                <a16:creationId xmlns:a16="http://schemas.microsoft.com/office/drawing/2014/main" id="{98A0B4CC-D40A-BC30-20E9-8E01AEDCCDBA}"/>
              </a:ext>
            </a:extLst>
          </p:cNvPr>
          <p:cNvSpPr txBox="1">
            <a:spLocks/>
          </p:cNvSpPr>
          <p:nvPr/>
        </p:nvSpPr>
        <p:spPr>
          <a:xfrm>
            <a:off x="86917" y="2978595"/>
            <a:ext cx="8858675" cy="1272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000" dirty="0"/>
          </a:p>
        </p:txBody>
      </p:sp>
      <p:sp>
        <p:nvSpPr>
          <p:cNvPr id="18" name="TextBox 17">
            <a:extLst>
              <a:ext uri="{FF2B5EF4-FFF2-40B4-BE49-F238E27FC236}">
                <a16:creationId xmlns:a16="http://schemas.microsoft.com/office/drawing/2014/main" id="{DAD969FE-9A96-7880-BCCE-F2314B856170}"/>
              </a:ext>
            </a:extLst>
          </p:cNvPr>
          <p:cNvSpPr txBox="1"/>
          <p:nvPr/>
        </p:nvSpPr>
        <p:spPr>
          <a:xfrm>
            <a:off x="86917" y="3144287"/>
            <a:ext cx="8970166" cy="1200329"/>
          </a:xfrm>
          <a:prstGeom prst="rect">
            <a:avLst/>
          </a:prstGeom>
          <a:noFill/>
        </p:spPr>
        <p:txBody>
          <a:bodyPr wrap="square">
            <a:spAutoFit/>
          </a:bodyPr>
          <a:lstStyle/>
          <a:p>
            <a:pPr algn="just"/>
            <a:r>
              <a:rPr lang="en-US" dirty="0">
                <a:solidFill>
                  <a:srgbClr val="333333"/>
                </a:solidFill>
                <a:latin typeface="Arial" panose="020B0604020202020204" pitchFamily="34" charset="0"/>
                <a:cs typeface="Arial" panose="020B0604020202020204" pitchFamily="34" charset="0"/>
              </a:rPr>
              <a:t>T</a:t>
            </a:r>
            <a:r>
              <a:rPr lang="en-US" b="0" i="0" dirty="0">
                <a:solidFill>
                  <a:srgbClr val="333333"/>
                </a:solidFill>
                <a:effectLst/>
                <a:latin typeface="Arial" panose="020B0604020202020204" pitchFamily="34" charset="0"/>
                <a:cs typeface="Arial" panose="020B0604020202020204" pitchFamily="34" charset="0"/>
              </a:rPr>
              <a:t>he grandest festival of the year, with idol preparation (a), elaborately crafted pandals, grand processions, pandal hopping (b), dance (c), foods (d), music (e), fashion (f), fireworks (g), the celebration of womanhood (h), paying respect (</a:t>
            </a:r>
            <a:r>
              <a:rPr lang="en-US" b="0" i="0" dirty="0" err="1">
                <a:solidFill>
                  <a:srgbClr val="333333"/>
                </a:solidFill>
                <a:effectLst/>
                <a:latin typeface="Arial" panose="020B0604020202020204" pitchFamily="34" charset="0"/>
                <a:cs typeface="Arial" panose="020B0604020202020204" pitchFamily="34" charset="0"/>
              </a:rPr>
              <a:t>i</a:t>
            </a:r>
            <a:r>
              <a:rPr lang="en-US" b="0" i="0" dirty="0">
                <a:solidFill>
                  <a:srgbClr val="333333"/>
                </a:solidFill>
                <a:effectLst/>
                <a:latin typeface="Arial" panose="020B0604020202020204" pitchFamily="34" charset="0"/>
                <a:cs typeface="Arial" panose="020B0604020202020204" pitchFamily="34" charset="0"/>
              </a:rPr>
              <a:t>) and bidding goodbyes (j) </a:t>
            </a: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2E01328-89A4-F747-4734-F7D9E52B6127}"/>
              </a:ext>
            </a:extLst>
          </p:cNvPr>
          <p:cNvSpPr txBox="1"/>
          <p:nvPr/>
        </p:nvSpPr>
        <p:spPr>
          <a:xfrm>
            <a:off x="86917" y="1752159"/>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82253CE-AD86-9A27-6A3A-0BFF0DE55327}"/>
              </a:ext>
            </a:extLst>
          </p:cNvPr>
          <p:cNvSpPr txBox="1"/>
          <p:nvPr/>
        </p:nvSpPr>
        <p:spPr>
          <a:xfrm>
            <a:off x="1775428" y="1752159"/>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b</a:t>
            </a:r>
          </a:p>
        </p:txBody>
      </p:sp>
      <p:sp>
        <p:nvSpPr>
          <p:cNvPr id="21" name="TextBox 20">
            <a:extLst>
              <a:ext uri="{FF2B5EF4-FFF2-40B4-BE49-F238E27FC236}">
                <a16:creationId xmlns:a16="http://schemas.microsoft.com/office/drawing/2014/main" id="{D7D48340-A6BD-1A43-8812-7ECA82AC6352}"/>
              </a:ext>
            </a:extLst>
          </p:cNvPr>
          <p:cNvSpPr txBox="1"/>
          <p:nvPr/>
        </p:nvSpPr>
        <p:spPr>
          <a:xfrm>
            <a:off x="3333826" y="1752159"/>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c</a:t>
            </a:r>
          </a:p>
        </p:txBody>
      </p:sp>
      <p:sp>
        <p:nvSpPr>
          <p:cNvPr id="22" name="TextBox 21">
            <a:extLst>
              <a:ext uri="{FF2B5EF4-FFF2-40B4-BE49-F238E27FC236}">
                <a16:creationId xmlns:a16="http://schemas.microsoft.com/office/drawing/2014/main" id="{8448132C-F450-0ABF-F1EA-857E3B5E025C}"/>
              </a:ext>
            </a:extLst>
          </p:cNvPr>
          <p:cNvSpPr txBox="1"/>
          <p:nvPr/>
        </p:nvSpPr>
        <p:spPr>
          <a:xfrm>
            <a:off x="4800437" y="1752159"/>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d</a:t>
            </a:r>
          </a:p>
        </p:txBody>
      </p:sp>
      <p:sp>
        <p:nvSpPr>
          <p:cNvPr id="23" name="TextBox 22">
            <a:extLst>
              <a:ext uri="{FF2B5EF4-FFF2-40B4-BE49-F238E27FC236}">
                <a16:creationId xmlns:a16="http://schemas.microsoft.com/office/drawing/2014/main" id="{EB96E0D5-FE6E-9DA5-F7AD-C031BC19EF8A}"/>
              </a:ext>
            </a:extLst>
          </p:cNvPr>
          <p:cNvSpPr txBox="1"/>
          <p:nvPr/>
        </p:nvSpPr>
        <p:spPr>
          <a:xfrm>
            <a:off x="6894813" y="1752159"/>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e</a:t>
            </a:r>
          </a:p>
        </p:txBody>
      </p:sp>
      <p:sp>
        <p:nvSpPr>
          <p:cNvPr id="24" name="TextBox 23">
            <a:extLst>
              <a:ext uri="{FF2B5EF4-FFF2-40B4-BE49-F238E27FC236}">
                <a16:creationId xmlns:a16="http://schemas.microsoft.com/office/drawing/2014/main" id="{17E5DA7D-FA0F-91B3-4E4E-5FC486077840}"/>
              </a:ext>
            </a:extLst>
          </p:cNvPr>
          <p:cNvSpPr txBox="1"/>
          <p:nvPr/>
        </p:nvSpPr>
        <p:spPr>
          <a:xfrm>
            <a:off x="847547" y="4467003"/>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f</a:t>
            </a:r>
          </a:p>
        </p:txBody>
      </p:sp>
      <p:sp>
        <p:nvSpPr>
          <p:cNvPr id="25" name="TextBox 24">
            <a:extLst>
              <a:ext uri="{FF2B5EF4-FFF2-40B4-BE49-F238E27FC236}">
                <a16:creationId xmlns:a16="http://schemas.microsoft.com/office/drawing/2014/main" id="{A1B1D9E5-5157-88A6-D1C4-CABAC89E735D}"/>
              </a:ext>
            </a:extLst>
          </p:cNvPr>
          <p:cNvSpPr txBox="1"/>
          <p:nvPr/>
        </p:nvSpPr>
        <p:spPr>
          <a:xfrm>
            <a:off x="1909137" y="4467003"/>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g</a:t>
            </a:r>
          </a:p>
        </p:txBody>
      </p:sp>
      <p:sp>
        <p:nvSpPr>
          <p:cNvPr id="26" name="TextBox 25">
            <a:extLst>
              <a:ext uri="{FF2B5EF4-FFF2-40B4-BE49-F238E27FC236}">
                <a16:creationId xmlns:a16="http://schemas.microsoft.com/office/drawing/2014/main" id="{3A19EB32-A9B6-0890-621D-ACB790944341}"/>
              </a:ext>
            </a:extLst>
          </p:cNvPr>
          <p:cNvSpPr txBox="1"/>
          <p:nvPr/>
        </p:nvSpPr>
        <p:spPr>
          <a:xfrm>
            <a:off x="3957702" y="4467003"/>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h</a:t>
            </a:r>
          </a:p>
        </p:txBody>
      </p:sp>
      <p:sp>
        <p:nvSpPr>
          <p:cNvPr id="27" name="TextBox 26">
            <a:extLst>
              <a:ext uri="{FF2B5EF4-FFF2-40B4-BE49-F238E27FC236}">
                <a16:creationId xmlns:a16="http://schemas.microsoft.com/office/drawing/2014/main" id="{569FDD6C-651E-4B1D-2960-5129D220A4A8}"/>
              </a:ext>
            </a:extLst>
          </p:cNvPr>
          <p:cNvSpPr txBox="1"/>
          <p:nvPr/>
        </p:nvSpPr>
        <p:spPr>
          <a:xfrm>
            <a:off x="5685882" y="4467003"/>
            <a:ext cx="267418" cy="369332"/>
          </a:xfrm>
          <a:prstGeom prst="rect">
            <a:avLst/>
          </a:prstGeom>
          <a:noFill/>
        </p:spPr>
        <p:txBody>
          <a:bodyPr wrap="square" rtlCol="0">
            <a:spAutoFit/>
          </a:bodyPr>
          <a:lstStyle/>
          <a:p>
            <a:r>
              <a:rPr lang="en-US" dirty="0" err="1">
                <a:solidFill>
                  <a:srgbClr val="FF0000"/>
                </a:solidFill>
                <a:latin typeface="Arial" panose="020B0604020202020204" pitchFamily="34" charset="0"/>
                <a:cs typeface="Arial" panose="020B0604020202020204" pitchFamily="34" charset="0"/>
              </a:rPr>
              <a:t>i</a:t>
            </a:r>
            <a:endParaRPr lang="en-US" dirty="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6383047-DF70-A6B4-5DD2-96AC492B4D6A}"/>
              </a:ext>
            </a:extLst>
          </p:cNvPr>
          <p:cNvSpPr txBox="1"/>
          <p:nvPr/>
        </p:nvSpPr>
        <p:spPr>
          <a:xfrm>
            <a:off x="7380251" y="4467003"/>
            <a:ext cx="267418"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j</a:t>
            </a:r>
          </a:p>
        </p:txBody>
      </p:sp>
    </p:spTree>
    <p:extLst>
      <p:ext uri="{BB962C8B-B14F-4D97-AF65-F5344CB8AC3E}">
        <p14:creationId xmlns:p14="http://schemas.microsoft.com/office/powerpoint/2010/main" val="738866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DB8B84-527D-9090-F2F3-D38698503556}"/>
              </a:ext>
            </a:extLst>
          </p:cNvPr>
          <p:cNvSpPr>
            <a:spLocks noGrp="1"/>
          </p:cNvSpPr>
          <p:nvPr>
            <p:ph type="title"/>
          </p:nvPr>
        </p:nvSpPr>
        <p:spPr>
          <a:xfrm>
            <a:off x="0" y="18255"/>
            <a:ext cx="9144000" cy="1325563"/>
          </a:xfrm>
        </p:spPr>
        <p:txBody>
          <a:bodyPr>
            <a:normAutofit/>
          </a:bodyPr>
          <a:lstStyle/>
          <a:p>
            <a:pPr algn="ctr"/>
            <a:r>
              <a:rPr lang="en-US" sz="3200" dirty="0">
                <a:solidFill>
                  <a:schemeClr val="bg1"/>
                </a:solidFill>
              </a:rPr>
              <a:t>Durga Puja in USA</a:t>
            </a:r>
          </a:p>
        </p:txBody>
      </p:sp>
      <p:pic>
        <p:nvPicPr>
          <p:cNvPr id="3074" name="Picture 2" descr=" Durga Puja in Seattle with Moitri Durgotsav">
            <a:extLst>
              <a:ext uri="{FF2B5EF4-FFF2-40B4-BE49-F238E27FC236}">
                <a16:creationId xmlns:a16="http://schemas.microsoft.com/office/drawing/2014/main" id="{6FFE7398-49ED-3BCE-0FA3-BE6151935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23" y="1582049"/>
            <a:ext cx="3004149" cy="1692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CA2496-2DE6-E17F-2C08-EC457477D7B3}"/>
              </a:ext>
            </a:extLst>
          </p:cNvPr>
          <p:cNvSpPr txBox="1"/>
          <p:nvPr/>
        </p:nvSpPr>
        <p:spPr>
          <a:xfrm>
            <a:off x="1061050" y="3226280"/>
            <a:ext cx="1794294" cy="369332"/>
          </a:xfrm>
          <a:prstGeom prst="rect">
            <a:avLst/>
          </a:prstGeom>
          <a:noFill/>
        </p:spPr>
        <p:txBody>
          <a:bodyPr wrap="square">
            <a:spAutoFit/>
          </a:bodyPr>
          <a:lstStyle/>
          <a:p>
            <a:r>
              <a:rPr lang="en-US" b="0" i="0" dirty="0" err="1">
                <a:solidFill>
                  <a:srgbClr val="000000"/>
                </a:solidFill>
                <a:effectLst/>
                <a:latin typeface="Arial" panose="020B0604020202020204" pitchFamily="34" charset="0"/>
                <a:cs typeface="Arial" panose="020B0604020202020204" pitchFamily="34" charset="0"/>
              </a:rPr>
              <a:t>Moitri</a:t>
            </a:r>
            <a:r>
              <a:rPr lang="en-US" b="0" i="0" dirty="0">
                <a:solidFill>
                  <a:srgbClr val="000000"/>
                </a:solidFill>
                <a:effectLst/>
                <a:latin typeface="Arial" panose="020B0604020202020204" pitchFamily="34" charset="0"/>
                <a:cs typeface="Arial" panose="020B0604020202020204" pitchFamily="34" charset="0"/>
              </a:rPr>
              <a:t> Seattle</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45FB2A7-93AC-BF8B-BD41-3F15A28A4C8F}"/>
              </a:ext>
            </a:extLst>
          </p:cNvPr>
          <p:cNvPicPr>
            <a:picLocks noChangeAspect="1"/>
          </p:cNvPicPr>
          <p:nvPr/>
        </p:nvPicPr>
        <p:blipFill>
          <a:blip r:embed="rId3"/>
          <a:stretch>
            <a:fillRect/>
          </a:stretch>
        </p:blipFill>
        <p:spPr>
          <a:xfrm>
            <a:off x="3614415" y="1582049"/>
            <a:ext cx="2795063" cy="1687648"/>
          </a:xfrm>
          <a:prstGeom prst="rect">
            <a:avLst/>
          </a:prstGeom>
        </p:spPr>
      </p:pic>
      <p:sp>
        <p:nvSpPr>
          <p:cNvPr id="10" name="TextBox 9">
            <a:extLst>
              <a:ext uri="{FF2B5EF4-FFF2-40B4-BE49-F238E27FC236}">
                <a16:creationId xmlns:a16="http://schemas.microsoft.com/office/drawing/2014/main" id="{ED3CE34E-B5BB-FFD7-D367-1FAEC82317B4}"/>
              </a:ext>
            </a:extLst>
          </p:cNvPr>
          <p:cNvSpPr txBox="1"/>
          <p:nvPr/>
        </p:nvSpPr>
        <p:spPr>
          <a:xfrm>
            <a:off x="4313259" y="3211857"/>
            <a:ext cx="2389517" cy="369332"/>
          </a:xfrm>
          <a:prstGeom prst="rect">
            <a:avLst/>
          </a:prstGeom>
          <a:noFill/>
        </p:spPr>
        <p:txBody>
          <a:bodyPr wrap="square">
            <a:spAutoFit/>
          </a:bodyPr>
          <a:lstStyle/>
          <a:p>
            <a:r>
              <a:rPr lang="en-US" b="0" i="0" dirty="0">
                <a:solidFill>
                  <a:srgbClr val="000000"/>
                </a:solidFill>
                <a:effectLst/>
                <a:latin typeface="Arial" panose="020B0604020202020204" pitchFamily="34" charset="0"/>
                <a:cs typeface="Arial" panose="020B0604020202020204" pitchFamily="34" charset="0"/>
              </a:rPr>
              <a:t>BAGC, Chicago</a:t>
            </a:r>
            <a:endParaRPr lang="en-US" dirty="0">
              <a:latin typeface="Arial" panose="020B0604020202020204" pitchFamily="34" charset="0"/>
              <a:cs typeface="Arial" panose="020B0604020202020204" pitchFamily="34" charset="0"/>
            </a:endParaRPr>
          </a:p>
        </p:txBody>
      </p:sp>
      <p:pic>
        <p:nvPicPr>
          <p:cNvPr id="3076" name="Picture 4" descr="No photo description available.">
            <a:extLst>
              <a:ext uri="{FF2B5EF4-FFF2-40B4-BE49-F238E27FC236}">
                <a16:creationId xmlns:a16="http://schemas.microsoft.com/office/drawing/2014/main" id="{21B448EA-58B1-42CA-0962-440349334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584" y="3700732"/>
            <a:ext cx="2255520" cy="16916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ACDEE1-55DC-38EC-1519-7747E8C68883}"/>
              </a:ext>
            </a:extLst>
          </p:cNvPr>
          <p:cNvSpPr txBox="1"/>
          <p:nvPr/>
        </p:nvSpPr>
        <p:spPr>
          <a:xfrm>
            <a:off x="1727584" y="5392372"/>
            <a:ext cx="2395948" cy="369332"/>
          </a:xfrm>
          <a:prstGeom prst="rect">
            <a:avLst/>
          </a:prstGeom>
          <a:noFill/>
        </p:spPr>
        <p:txBody>
          <a:bodyPr wrap="square">
            <a:spAutoFit/>
          </a:bodyPr>
          <a:lstStyle>
            <a:defPPr>
              <a:defRPr lang="en-US"/>
            </a:defPPr>
            <a:lvl1pPr>
              <a:defRPr b="0" i="0">
                <a:solidFill>
                  <a:srgbClr val="000000"/>
                </a:solidFill>
                <a:effectLst/>
                <a:latin typeface="Arial" panose="020B0604020202020204" pitchFamily="34" charset="0"/>
                <a:cs typeface="Arial" panose="020B0604020202020204" pitchFamily="34" charset="0"/>
              </a:defRPr>
            </a:lvl1pPr>
          </a:lstStyle>
          <a:p>
            <a:r>
              <a:rPr lang="en-US" dirty="0"/>
              <a:t>NYSDPC, New York</a:t>
            </a:r>
          </a:p>
        </p:txBody>
      </p:sp>
      <p:pic>
        <p:nvPicPr>
          <p:cNvPr id="3078" name="Picture 6" descr="No photo description available.">
            <a:extLst>
              <a:ext uri="{FF2B5EF4-FFF2-40B4-BE49-F238E27FC236}">
                <a16:creationId xmlns:a16="http://schemas.microsoft.com/office/drawing/2014/main" id="{D07712CE-A7B8-A862-95E6-C67910785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3396" y="3691870"/>
            <a:ext cx="2538121" cy="16916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14D868A-4220-578E-66C7-D82DBC5082A9}"/>
              </a:ext>
            </a:extLst>
          </p:cNvPr>
          <p:cNvSpPr txBox="1"/>
          <p:nvPr/>
        </p:nvSpPr>
        <p:spPr>
          <a:xfrm>
            <a:off x="4494482" y="5383510"/>
            <a:ext cx="3321050" cy="369332"/>
          </a:xfrm>
          <a:prstGeom prst="rect">
            <a:avLst/>
          </a:prstGeom>
          <a:noFill/>
        </p:spPr>
        <p:txBody>
          <a:bodyPr wrap="square">
            <a:spAutoFit/>
          </a:bodyPr>
          <a:lstStyle>
            <a:defPPr>
              <a:defRPr lang="en-US"/>
            </a:defPPr>
            <a:lvl1pPr>
              <a:defRPr b="0" i="0">
                <a:solidFill>
                  <a:srgbClr val="000000"/>
                </a:solidFill>
                <a:effectLst/>
                <a:latin typeface="Arial" panose="020B0604020202020204" pitchFamily="34" charset="0"/>
                <a:cs typeface="Arial" panose="020B0604020202020204" pitchFamily="34" charset="0"/>
              </a:defRPr>
            </a:lvl1pPr>
          </a:lstStyle>
          <a:p>
            <a:r>
              <a:rPr lang="en-US" dirty="0" err="1"/>
              <a:t>Wlafpuja</a:t>
            </a:r>
            <a:r>
              <a:rPr lang="en-US" dirty="0"/>
              <a:t>, West Lafayette</a:t>
            </a:r>
          </a:p>
        </p:txBody>
      </p:sp>
      <p:pic>
        <p:nvPicPr>
          <p:cNvPr id="15" name="Picture 14">
            <a:extLst>
              <a:ext uri="{FF2B5EF4-FFF2-40B4-BE49-F238E27FC236}">
                <a16:creationId xmlns:a16="http://schemas.microsoft.com/office/drawing/2014/main" id="{A9383751-F6F3-2726-7BC9-6256A746332B}"/>
              </a:ext>
            </a:extLst>
          </p:cNvPr>
          <p:cNvPicPr>
            <a:picLocks noChangeAspect="1"/>
          </p:cNvPicPr>
          <p:nvPr/>
        </p:nvPicPr>
        <p:blipFill>
          <a:blip r:embed="rId6"/>
          <a:stretch>
            <a:fillRect/>
          </a:stretch>
        </p:blipFill>
        <p:spPr>
          <a:xfrm>
            <a:off x="6538821" y="1582049"/>
            <a:ext cx="2250197" cy="1687648"/>
          </a:xfrm>
          <a:prstGeom prst="rect">
            <a:avLst/>
          </a:prstGeom>
        </p:spPr>
      </p:pic>
      <p:sp>
        <p:nvSpPr>
          <p:cNvPr id="16" name="TextBox 15">
            <a:extLst>
              <a:ext uri="{FF2B5EF4-FFF2-40B4-BE49-F238E27FC236}">
                <a16:creationId xmlns:a16="http://schemas.microsoft.com/office/drawing/2014/main" id="{28441E6F-C532-4581-DEE7-4FF92E094DC3}"/>
              </a:ext>
            </a:extLst>
          </p:cNvPr>
          <p:cNvSpPr txBox="1"/>
          <p:nvPr/>
        </p:nvSpPr>
        <p:spPr>
          <a:xfrm>
            <a:off x="6965932" y="3226280"/>
            <a:ext cx="2389517" cy="369332"/>
          </a:xfrm>
          <a:prstGeom prst="rect">
            <a:avLst/>
          </a:prstGeom>
          <a:noFill/>
        </p:spPr>
        <p:txBody>
          <a:bodyPr wrap="square">
            <a:spAutoFit/>
          </a:bodyPr>
          <a:lstStyle/>
          <a:p>
            <a:r>
              <a:rPr lang="en-US" b="0" i="0" dirty="0">
                <a:solidFill>
                  <a:srgbClr val="000000"/>
                </a:solidFill>
                <a:effectLst/>
                <a:latin typeface="Arial" panose="020B0604020202020204" pitchFamily="34" charset="0"/>
                <a:cs typeface="Arial" panose="020B0604020202020204" pitchFamily="34" charset="0"/>
              </a:rPr>
              <a:t>Indianapolis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9658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4701</TotalTime>
  <Words>217</Words>
  <Application>Microsoft Office PowerPoint</Application>
  <PresentationFormat>On-screen Show (4:3)</PresentationFormat>
  <Paragraphs>33</Paragraphs>
  <Slides>3</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vt:i4>
      </vt:variant>
    </vt:vector>
  </HeadingPairs>
  <TitlesOfParts>
    <vt:vector size="5" baseType="lpstr">
      <vt:lpstr>Arial</vt:lpstr>
      <vt:lpstr>Office Theme</vt:lpstr>
      <vt:lpstr>Durga Puja</vt:lpstr>
      <vt:lpstr>Traditions and Celebrations</vt:lpstr>
      <vt:lpstr>Durga Puja in USA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Lane Baker</dc:creator>
  <cp:lastModifiedBy>Skrabalak, Sara</cp:lastModifiedBy>
  <cp:revision>18</cp:revision>
  <dcterms:created xsi:type="dcterms:W3CDTF">2023-03-07T18:47:29Z</dcterms:created>
  <dcterms:modified xsi:type="dcterms:W3CDTF">2024-11-07T20:48:40Z</dcterms:modified>
</cp:coreProperties>
</file>