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7" r:id="rId4"/>
    <p:sldId id="258" r:id="rId5"/>
    <p:sldId id="266" r:id="rId6"/>
    <p:sldId id="268" r:id="rId7"/>
    <p:sldId id="269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009"/>
  </p:normalViewPr>
  <p:slideViewPr>
    <p:cSldViewPr snapToGrid="0">
      <p:cViewPr varScale="1">
        <p:scale>
          <a:sx n="63" d="100"/>
          <a:sy n="63" d="100"/>
        </p:scale>
        <p:origin x="7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48E6AF-CD50-E870-24B4-A2B05226AD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975" y="802298"/>
            <a:ext cx="10818878" cy="2541431"/>
          </a:xfrm>
        </p:spPr>
        <p:txBody>
          <a:bodyPr>
            <a:normAutofit/>
          </a:bodyPr>
          <a:lstStyle/>
          <a:p>
            <a:r>
              <a:rPr kumimoji="1" lang="en-US" altLang="zh-TW" dirty="0"/>
              <a:t>THE PRONUCIATION OF     CHINESE NAMEs</a:t>
            </a:r>
            <a:endParaRPr kumimoji="1"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21CF863-6EB3-E1FB-BCAD-63C6B14E7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851957"/>
          </a:xfrm>
        </p:spPr>
        <p:txBody>
          <a:bodyPr>
            <a:normAutofit/>
          </a:bodyPr>
          <a:lstStyle/>
          <a:p>
            <a:r>
              <a:rPr kumimoji="1" lang="en-US" altLang="zh-TW" dirty="0"/>
              <a:t>                             </a:t>
            </a:r>
            <a:r>
              <a:rPr kumimoji="1" lang="en-US" altLang="zh-TW" dirty="0" err="1"/>
              <a:t>zhenni</a:t>
            </a:r>
            <a:r>
              <a:rPr kumimoji="1" lang="en-US" altLang="zh-TW" dirty="0"/>
              <a:t> jia</a:t>
            </a:r>
          </a:p>
          <a:p>
            <a:r>
              <a:rPr kumimoji="1" lang="en-US" altLang="zh-TW" dirty="0"/>
              <a:t>                             CCLI at temple university</a:t>
            </a:r>
          </a:p>
          <a:p>
            <a:r>
              <a:rPr kumimoji="1" lang="en-US" altLang="zh-TW" dirty="0"/>
              <a:t>                              </a:t>
            </a:r>
            <a:r>
              <a:rPr kumimoji="1" lang="en-US" altLang="zh-TW" dirty="0" err="1"/>
              <a:t>zhenni.jia@temple.edu</a:t>
            </a:r>
            <a:endParaRPr kumimoji="1" lang="en-US" altLang="zh-TW" dirty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5205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B72D71-CB5D-D8E1-FF54-75F31ED01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CULTURAL SIGNIFICANCE OF CHINESE NAME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050E9C-327F-2BCD-DC94-C61EBCD75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0" dirty="0">
                <a:effectLst/>
                <a:latin typeface="Söhne"/>
              </a:rPr>
              <a:t>Family name---Family Honor</a:t>
            </a:r>
          </a:p>
          <a:p>
            <a:r>
              <a:rPr lang="en-US" altLang="zh-TW" b="1" i="0" dirty="0">
                <a:effectLst/>
                <a:latin typeface="Söhne"/>
              </a:rPr>
              <a:t>Given name ----</a:t>
            </a:r>
            <a:r>
              <a:rPr lang="en-US" altLang="zh-TW" sz="1800" dirty="0">
                <a:solidFill>
                  <a:srgbClr val="374151"/>
                </a:solidFill>
                <a:effectLst/>
                <a:latin typeface="Segoe UI" panose="020B0502040204020203" pitchFamily="34" charset="0"/>
                <a:ea typeface="新細明體" panose="02020500000000000000" pitchFamily="18" charset="-120"/>
              </a:rPr>
              <a:t>reflecting the parents' aspirations for their child</a:t>
            </a:r>
            <a:r>
              <a:rPr lang="zh-TW" altLang="zh-TW" dirty="0">
                <a:effectLst/>
              </a:rPr>
              <a:t> </a:t>
            </a:r>
            <a:endParaRPr lang="en-US" altLang="zh-TW" dirty="0">
              <a:effectLst/>
            </a:endParaRPr>
          </a:p>
          <a:p>
            <a:r>
              <a:rPr lang="en-US" altLang="zh-TW" b="1" i="0" dirty="0">
                <a:effectLst/>
                <a:latin typeface="Söhne"/>
              </a:rPr>
              <a:t>Generational Names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: Some families have a tradition of giving certain characters to each generation's names. This practice can strengthen family ties and maintain continuity in naming conventions.</a:t>
            </a:r>
          </a:p>
          <a:p>
            <a:r>
              <a:rPr kumimoji="1" lang="zh-TW" altLang="en-US" dirty="0">
                <a:solidFill>
                  <a:srgbClr val="374151"/>
                </a:solidFill>
                <a:latin typeface="Söhne"/>
              </a:rPr>
              <a:t>贾珍妮</a:t>
            </a:r>
            <a:r>
              <a:rPr kumimoji="1" lang="zh-CN" altLang="en-US" dirty="0">
                <a:solidFill>
                  <a:srgbClr val="374151"/>
                </a:solidFill>
                <a:latin typeface="Söhne"/>
              </a:rPr>
              <a:t>    </a:t>
            </a:r>
            <a:r>
              <a:rPr kumimoji="1" lang="en-US" altLang="zh-CN" dirty="0">
                <a:solidFill>
                  <a:srgbClr val="374151"/>
                </a:solidFill>
                <a:latin typeface="Söhne"/>
              </a:rPr>
              <a:t>Jia</a:t>
            </a:r>
            <a:r>
              <a:rPr kumimoji="1" lang="zh-CN" altLang="en-US" dirty="0">
                <a:solidFill>
                  <a:srgbClr val="374151"/>
                </a:solidFill>
                <a:latin typeface="Söhne"/>
              </a:rPr>
              <a:t>   </a:t>
            </a:r>
            <a:r>
              <a:rPr kumimoji="1" lang="en-US" altLang="zh-CN" dirty="0" err="1">
                <a:solidFill>
                  <a:srgbClr val="374151"/>
                </a:solidFill>
                <a:latin typeface="Söhne"/>
              </a:rPr>
              <a:t>Zhenni</a:t>
            </a:r>
            <a:r>
              <a:rPr kumimoji="1" lang="en-US" altLang="zh-CN" dirty="0">
                <a:solidFill>
                  <a:srgbClr val="374151"/>
                </a:solidFill>
                <a:latin typeface="Söhne"/>
              </a:rPr>
              <a:t>           </a:t>
            </a:r>
            <a:r>
              <a:rPr kumimoji="1" lang="en-US" altLang="zh-CN" dirty="0" err="1">
                <a:solidFill>
                  <a:srgbClr val="374151"/>
                </a:solidFill>
                <a:latin typeface="Söhne"/>
              </a:rPr>
              <a:t>Zhenni</a:t>
            </a:r>
            <a:r>
              <a:rPr kumimoji="1" lang="en-US" altLang="zh-CN" dirty="0">
                <a:solidFill>
                  <a:srgbClr val="374151"/>
                </a:solidFill>
                <a:latin typeface="Söhne"/>
              </a:rPr>
              <a:t> Jia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2496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705E68C-3182-A16C-05C5-5E04AA9A2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Pronouncing name Correctly is A sign of respect and cultural understanding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C9CCA20-D4A4-38CC-B3A4-B00098D00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TW" dirty="0"/>
          </a:p>
          <a:p>
            <a:r>
              <a:rPr kumimoji="1" lang="zh-TW" altLang="en-US" dirty="0"/>
              <a:t>大建</a:t>
            </a:r>
            <a:r>
              <a:rPr kumimoji="1" lang="zh-CN" altLang="en-US" dirty="0"/>
              <a:t>  </a:t>
            </a:r>
            <a:r>
              <a:rPr kumimoji="1" lang="en-US" altLang="zh-CN" dirty="0"/>
              <a:t>Da</a:t>
            </a:r>
            <a:r>
              <a:rPr kumimoji="1" lang="zh-CN" altLang="en-US" dirty="0"/>
              <a:t> </a:t>
            </a:r>
            <a:r>
              <a:rPr kumimoji="1" lang="en-US" altLang="zh-CN" dirty="0"/>
              <a:t>Jian</a:t>
            </a:r>
            <a:r>
              <a:rPr kumimoji="1" lang="zh-CN" altLang="en-US" dirty="0"/>
              <a:t>            </a:t>
            </a:r>
            <a:r>
              <a:rPr kumimoji="1" lang="en-US" altLang="zh-CN" dirty="0"/>
              <a:t>Tai Jian</a:t>
            </a:r>
          </a:p>
          <a:p>
            <a:r>
              <a:rPr kumimoji="1" lang="zh-CN" altLang="en-US" dirty="0"/>
              <a:t>         </a:t>
            </a:r>
            <a:r>
              <a:rPr lang="en-US" altLang="zh-TW" dirty="0"/>
              <a:t>healthy</a:t>
            </a:r>
            <a:r>
              <a:rPr lang="zh-CN" altLang="en-US" dirty="0"/>
              <a:t>             </a:t>
            </a:r>
            <a:r>
              <a:rPr lang="en-US" altLang="zh-TW" dirty="0"/>
              <a:t>eunuch of the palace</a:t>
            </a: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85026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DD34964-573C-FDA5-E699-EA5BC82BE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Name</a:t>
            </a:r>
            <a:r>
              <a:rPr kumimoji="1" lang="zh-CN" altLang="en-US" dirty="0"/>
              <a:t> </a:t>
            </a:r>
            <a:r>
              <a:rPr kumimoji="1" lang="en-US" altLang="zh-CN" dirty="0"/>
              <a:t>spelled</a:t>
            </a:r>
            <a:r>
              <a:rPr kumimoji="1" lang="zh-CN" altLang="en-US" dirty="0"/>
              <a:t> </a:t>
            </a:r>
            <a:r>
              <a:rPr kumimoji="1" lang="en-US" altLang="zh-CN" dirty="0"/>
              <a:t>using</a:t>
            </a:r>
            <a:r>
              <a:rPr kumimoji="1" lang="zh-CN" altLang="en-US" dirty="0"/>
              <a:t> </a:t>
            </a:r>
            <a:r>
              <a:rPr kumimoji="1" lang="en-US" altLang="zh-CN" dirty="0"/>
              <a:t>different</a:t>
            </a:r>
            <a:r>
              <a:rPr kumimoji="1" lang="zh-CN" altLang="en-US" dirty="0"/>
              <a:t> </a:t>
            </a:r>
            <a:r>
              <a:rPr kumimoji="1" lang="en-US" altLang="zh-CN" dirty="0"/>
              <a:t>roman</a:t>
            </a:r>
            <a:r>
              <a:rPr kumimoji="1" lang="zh-CN" altLang="en-US" dirty="0"/>
              <a:t> </a:t>
            </a:r>
            <a:r>
              <a:rPr kumimoji="1" lang="en-US" altLang="zh-CN" dirty="0"/>
              <a:t>letters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9403814-AC25-6CE4-F949-B6F715038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1800" kern="0" dirty="0">
                <a:solidFill>
                  <a:srgbClr val="202124"/>
                </a:solidFill>
                <a:ea typeface="Times New Roman" panose="02020603050405020304" pitchFamily="18" charset="0"/>
              </a:rPr>
              <a:t>T</a:t>
            </a:r>
            <a:r>
              <a:rPr lang="zh-TW" altLang="zh-TW" sz="1800" kern="0" dirty="0">
                <a:solidFill>
                  <a:srgbClr val="202124"/>
                </a:solidFill>
                <a:effectLst/>
                <a:ea typeface="Times New Roman" panose="02020603050405020304" pitchFamily="18" charset="0"/>
              </a:rPr>
              <a:t>he same Chinese name is sometimes spelled using different Roman letters in Mainland China, Hong Kong and Taiwan</a:t>
            </a:r>
            <a:endParaRPr lang="en-US" altLang="zh-TW" sz="1800" kern="0" dirty="0">
              <a:solidFill>
                <a:srgbClr val="202124"/>
              </a:solidFill>
              <a:effectLst/>
              <a:ea typeface="Times New Roman" panose="02020603050405020304" pitchFamily="18" charset="0"/>
            </a:endParaRPr>
          </a:p>
          <a:p>
            <a:r>
              <a:rPr lang="zh-TW" altLang="en-US" sz="1800" kern="0" dirty="0">
                <a:solidFill>
                  <a:srgbClr val="202124"/>
                </a:solidFill>
                <a:ea typeface="Times New Roman" panose="02020603050405020304" pitchFamily="18" charset="0"/>
              </a:rPr>
              <a:t>张</a:t>
            </a:r>
            <a:r>
              <a:rPr lang="zh-TW" altLang="zh-TW" sz="1800" kern="0" dirty="0">
                <a:solidFill>
                  <a:srgbClr val="202124"/>
                </a:solidFill>
                <a:effectLst/>
                <a:ea typeface="Times New Roman" panose="02020603050405020304" pitchFamily="18" charset="0"/>
              </a:rPr>
              <a:t> Zhang </a:t>
            </a:r>
            <a:r>
              <a:rPr lang="zh-CN" altLang="en-US" sz="1800" kern="0" dirty="0">
                <a:solidFill>
                  <a:srgbClr val="202124"/>
                </a:solidFill>
                <a:effectLst/>
                <a:ea typeface="Times New Roman" panose="02020603050405020304" pitchFamily="18" charset="0"/>
              </a:rPr>
              <a:t>   </a:t>
            </a:r>
            <a:r>
              <a:rPr lang="zh-TW" altLang="zh-TW" sz="1800" kern="0" dirty="0">
                <a:solidFill>
                  <a:srgbClr val="202124"/>
                </a:solidFill>
                <a:effectLst/>
                <a:ea typeface="Times New Roman" panose="02020603050405020304" pitchFamily="18" charset="0"/>
              </a:rPr>
              <a:t> It is spelled Zhang in mainland China, Cheung in Hong Kong, and Chang in Taiwan.</a:t>
            </a:r>
            <a:endParaRPr lang="en-US" altLang="zh-TW" sz="1800" kern="0" dirty="0">
              <a:solidFill>
                <a:srgbClr val="202124"/>
              </a:solidFill>
              <a:effectLst/>
              <a:ea typeface="Times New Roman" panose="02020603050405020304" pitchFamily="18" charset="0"/>
            </a:endParaRPr>
          </a:p>
          <a:p>
            <a:r>
              <a:rPr lang="zh-TW" altLang="en-US" sz="20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贾</a:t>
            </a:r>
            <a:r>
              <a:rPr lang="zh-CN" altLang="en-US" sz="20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CN" sz="20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Jia </a:t>
            </a:r>
            <a:r>
              <a:rPr lang="zh-CN" altLang="en-US" sz="20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CN" sz="20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Gu  /   Ka  Koo   /</a:t>
            </a:r>
            <a:r>
              <a:rPr lang="zh-CN" altLang="en-US" sz="20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CN" sz="2000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Gu</a:t>
            </a:r>
            <a:endParaRPr lang="zh-TW" altLang="zh-TW" sz="20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4365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8851DB-24C2-DEC3-42DC-6DE6B1517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Tones in Chinese Names</a:t>
            </a:r>
            <a:b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</a:b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42ED1E5-02D2-EF3A-B5E2-B788113F9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Chinese names, like words, rely on tones.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Correct tones are crucial for conveying the intended meaning.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Mispronouncing tones can lead to misunderstandings.</a:t>
            </a:r>
          </a:p>
          <a:p>
            <a:pPr marL="0" indent="0" algn="l">
              <a:buNone/>
            </a:pPr>
            <a:endParaRPr lang="en-US" altLang="zh-TW" dirty="0">
              <a:solidFill>
                <a:srgbClr val="374151"/>
              </a:solidFill>
              <a:latin typeface="Söhne"/>
            </a:endParaRPr>
          </a:p>
          <a:p>
            <a:pPr marL="0" indent="0" algn="l">
              <a:buNone/>
            </a:pPr>
            <a:r>
              <a:rPr lang="zh-TW" altLang="en-US" b="0" i="0" dirty="0">
                <a:solidFill>
                  <a:srgbClr val="374151"/>
                </a:solidFill>
                <a:effectLst/>
                <a:latin typeface="Söhne"/>
              </a:rPr>
              <a:t>张天</a:t>
            </a:r>
            <a:r>
              <a:rPr lang="zh-TW" altLang="en-US" b="1" i="0" dirty="0">
                <a:solidFill>
                  <a:srgbClr val="374151"/>
                </a:solidFill>
                <a:effectLst/>
                <a:latin typeface="Söhne"/>
              </a:rPr>
              <a:t>问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Söhne"/>
              </a:rPr>
              <a:t>   </a:t>
            </a:r>
            <a:r>
              <a:rPr lang="en-US" altLang="zh-CN" b="0" i="0" dirty="0">
                <a:solidFill>
                  <a:srgbClr val="374151"/>
                </a:solidFill>
                <a:effectLst/>
                <a:latin typeface="Söhne"/>
              </a:rPr>
              <a:t>wen 4     </a:t>
            </a:r>
            <a:r>
              <a:rPr lang="zh-CN" altLang="en-US" b="0" i="0" dirty="0">
                <a:solidFill>
                  <a:srgbClr val="374151"/>
                </a:solidFill>
                <a:effectLst/>
                <a:latin typeface="Söhne"/>
              </a:rPr>
              <a:t> 张天吻 </a:t>
            </a:r>
            <a:r>
              <a:rPr lang="en-US" altLang="zh-CN" b="0" i="0" dirty="0">
                <a:solidFill>
                  <a:srgbClr val="374151"/>
                </a:solidFill>
                <a:effectLst/>
                <a:latin typeface="Söhne"/>
              </a:rPr>
              <a:t>wen3</a:t>
            </a:r>
            <a:endParaRPr lang="en-US" altLang="zh-TW" b="0" i="0" dirty="0">
              <a:solidFill>
                <a:srgbClr val="374151"/>
              </a:solidFill>
              <a:effectLst/>
              <a:latin typeface="Söhne"/>
            </a:endParaRP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22385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9769291-5A0F-E41C-4E25-7BA25A042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374151"/>
                </a:solidFill>
                <a:latin typeface="Söhne"/>
              </a:rPr>
              <a:t>Pinyin System</a:t>
            </a:r>
            <a:br>
              <a:rPr lang="en-US" altLang="zh-TW" dirty="0">
                <a:solidFill>
                  <a:srgbClr val="374151"/>
                </a:solidFill>
                <a:latin typeface="Söhne"/>
              </a:rPr>
            </a:b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E6B621B-24E2-66AD-BBAE-1B0A8B4FE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The Pinyin system uses Romanization to represent Chinese characters.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Pinyin includes initials (consonants) and finals (vowels).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Learning Pinyin is the foundation of mastering name pronunciation.</a:t>
            </a:r>
          </a:p>
          <a:p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Review common initials in Pinyin: b, p, m, f, d, t, n, l, g, k, h, j, q, x,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zh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ch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sh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, r.</a:t>
            </a:r>
          </a:p>
          <a:p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Explore common finals in Pinyin: a, o, e,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i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, u,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ü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, ai,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ei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ui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ao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ou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ie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üe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, er.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9219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584E87-1DB9-FEB0-A39B-185B4A1C8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374151"/>
                </a:solidFill>
                <a:latin typeface="Söhne"/>
              </a:rPr>
              <a:t>Conclusion</a:t>
            </a:r>
            <a:br>
              <a:rPr lang="en-US" altLang="zh-TW" dirty="0">
                <a:solidFill>
                  <a:srgbClr val="374151"/>
                </a:solidFill>
                <a:latin typeface="Söhne"/>
              </a:rPr>
            </a:b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915316-B16B-507A-5147-88DE4A331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altLang="zh-TW" b="0" i="0">
                <a:solidFill>
                  <a:srgbClr val="374151"/>
                </a:solidFill>
                <a:effectLst/>
                <a:latin typeface="Söhne"/>
              </a:rPr>
              <a:t>Emphasize 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the importance of respecting and correctly pronouncing Chinese names.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73861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C78D3A-A5F4-2283-FFB2-F1A87A957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3ECFAB-0D09-566C-15E3-681E1D4B6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Thank You!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rgbClr val="374151"/>
                </a:solidFill>
                <a:latin typeface="Söhne"/>
              </a:rPr>
              <a:t>It </a:t>
            </a:r>
            <a:r>
              <a:rPr lang="zh-CN" altLang="en-US" dirty="0">
                <a:solidFill>
                  <a:srgbClr val="374151"/>
                </a:solidFill>
                <a:latin typeface="Söhne"/>
              </a:rPr>
              <a:t> </a:t>
            </a:r>
            <a:r>
              <a:rPr lang="en-US" altLang="zh-CN" dirty="0">
                <a:solidFill>
                  <a:srgbClr val="374151"/>
                </a:solidFill>
                <a:latin typeface="Söhne"/>
              </a:rPr>
              <a:t>is</a:t>
            </a:r>
            <a:r>
              <a:rPr lang="zh-CN" altLang="en-US" dirty="0">
                <a:solidFill>
                  <a:srgbClr val="374151"/>
                </a:solidFill>
                <a:latin typeface="Söhne"/>
              </a:rPr>
              <a:t> </a:t>
            </a:r>
            <a:r>
              <a:rPr lang="en-US" altLang="zh-CN" dirty="0">
                <a:solidFill>
                  <a:srgbClr val="374151"/>
                </a:solidFill>
                <a:latin typeface="Söhne"/>
              </a:rPr>
              <a:t>my </a:t>
            </a:r>
            <a:r>
              <a:rPr lang="en-US" altLang="zh-TW" b="0" i="0" dirty="0" err="1">
                <a:solidFill>
                  <a:srgbClr val="374151"/>
                </a:solidFill>
                <a:effectLst/>
                <a:latin typeface="Söhne"/>
              </a:rPr>
              <a:t>appreciat</a:t>
            </a:r>
            <a:r>
              <a:rPr lang="en-US" altLang="zh-TW" b="0" i="0" dirty="0">
                <a:solidFill>
                  <a:srgbClr val="374151"/>
                </a:solidFill>
                <a:effectLst/>
                <a:latin typeface="Söhne"/>
              </a:rPr>
              <a:t> for the every experts' participation and interest.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39187072"/>
      </p:ext>
    </p:extLst>
  </p:cSld>
  <p:clrMapOvr>
    <a:masterClrMapping/>
  </p:clrMapOvr>
</p:sld>
</file>

<file path=ppt/theme/theme1.xml><?xml version="1.0" encoding="utf-8"?>
<a:theme xmlns:a="http://schemas.openxmlformats.org/drawingml/2006/main" name="圖庫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圖庫</Template>
  <TotalTime>1525</TotalTime>
  <Words>463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Söhne</vt:lpstr>
      <vt:lpstr>Arial</vt:lpstr>
      <vt:lpstr>Calibri</vt:lpstr>
      <vt:lpstr>Gill Sans MT</vt:lpstr>
      <vt:lpstr>Segoe UI</vt:lpstr>
      <vt:lpstr>圖庫</vt:lpstr>
      <vt:lpstr>THE PRONUCIATION OF     CHINESE NAMEs</vt:lpstr>
      <vt:lpstr>CULTURAL SIGNIFICANCE OF CHINESE NAME</vt:lpstr>
      <vt:lpstr>Pronouncing name Correctly is A sign of respect and cultural understanding</vt:lpstr>
      <vt:lpstr>Name spelled using different roman letters</vt:lpstr>
      <vt:lpstr>Tones in Chinese Names </vt:lpstr>
      <vt:lpstr>Pinyin System </vt:lpstr>
      <vt:lpstr>Conclusion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PRONUCIATION OF     CHINESE NAME</dc:title>
  <dc:creator>Skrabalak, Sara</dc:creator>
  <cp:lastModifiedBy>Skrabalak, Sara</cp:lastModifiedBy>
  <cp:revision>4</cp:revision>
  <dcterms:created xsi:type="dcterms:W3CDTF">2023-09-12T13:52:22Z</dcterms:created>
  <dcterms:modified xsi:type="dcterms:W3CDTF">2023-09-13T20:45:24Z</dcterms:modified>
</cp:coreProperties>
</file>