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9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0C9622-6A58-9610-CCAC-3060F376F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684" y="5514363"/>
            <a:ext cx="433463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534AC-ED69-8E6D-D3B0-4D3A2764E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40" y="5892967"/>
            <a:ext cx="3251837" cy="9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4FBBA-7815-EAF8-0ACF-C0F0BD40A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38" y="5892967"/>
            <a:ext cx="3251837" cy="9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BD5786-E98D-ACF2-6FBB-4B012324A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38" y="5797270"/>
            <a:ext cx="3251837" cy="9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hyperlink" Target="https://commons.wikimedia.org/wiki/File:150425_Koinobori_Chizu_Tottori_pref_Japan01bs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hyperlink" Target="https://commons.wikimedia.org/wiki/File:%E3%81%8A%E9%9B%9B%E6%A7%98-hinamatsuri-dolls-lamp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etmuseum.org/art/collection/search/2758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hyperlink" Target="https://commons.wikimedia.org/wiki/File:Sweet-flag_bath,Shobu-yu,Katori-city,Japan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Kashiwa-mochi.jpg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Children’s Day (Japan)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15" y="1953986"/>
            <a:ext cx="3770920" cy="31024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400" dirty="0" err="1"/>
              <a:t>Koinobori</a:t>
            </a:r>
            <a:r>
              <a:rPr lang="en-US" sz="2400" dirty="0"/>
              <a:t> (Carp streamers)</a:t>
            </a:r>
          </a:p>
          <a:p>
            <a:pPr marL="0" indent="0" algn="ctr">
              <a:buNone/>
            </a:pPr>
            <a:r>
              <a:rPr lang="en-US" sz="1200" dirty="0"/>
              <a:t>by </a:t>
            </a:r>
            <a:r>
              <a:rPr lang="en-US" sz="1200" dirty="0">
                <a:hlinkClick r:id="rId2"/>
              </a:rPr>
              <a:t>663highland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CC BY-SA 3.0</a:t>
            </a:r>
            <a:r>
              <a:rPr lang="en-US" sz="1200" dirty="0"/>
              <a:t>, via Wikimedia Commons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6213" y="1808922"/>
            <a:ext cx="4990372" cy="30624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Observed on </a:t>
            </a:r>
            <a:r>
              <a:rPr lang="en-US" b="1" dirty="0"/>
              <a:t>May 5th</a:t>
            </a:r>
          </a:p>
          <a:p>
            <a:pPr>
              <a:lnSpc>
                <a:spcPct val="110000"/>
              </a:lnSpc>
            </a:pPr>
            <a:r>
              <a:rPr lang="en-US" dirty="0"/>
              <a:t>A public holiday since 1948 to “celebrate the personalities and happiness of children”</a:t>
            </a:r>
          </a:p>
          <a:p>
            <a:pPr>
              <a:lnSpc>
                <a:spcPct val="110000"/>
              </a:lnSpc>
            </a:pPr>
            <a:r>
              <a:rPr lang="en-US" dirty="0"/>
              <a:t>Marks the end of the “Golden Week” holiday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Satoshi Ohtsuka</a:t>
            </a:r>
          </a:p>
        </p:txBody>
      </p:sp>
      <p:pic>
        <p:nvPicPr>
          <p:cNvPr id="5" name="Picture 4" descr="A group of fish kites in the air&#10;&#10;AI-generated content may be incorrect.">
            <a:extLst>
              <a:ext uri="{FF2B5EF4-FFF2-40B4-BE49-F238E27FC236}">
                <a16:creationId xmlns:a16="http://schemas.microsoft.com/office/drawing/2014/main" id="{5939071A-3234-6214-9BB3-465DEF049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5" y="1895312"/>
            <a:ext cx="3618520" cy="24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Children’s Day (Japan)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722545"/>
            <a:ext cx="5502002" cy="384549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Traditionally,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March 3rd: Girls’ day (</a:t>
            </a:r>
            <a:r>
              <a:rPr lang="en-US" sz="2400" i="1" dirty="0" err="1"/>
              <a:t>Hinamatsuri</a:t>
            </a:r>
            <a:r>
              <a:rPr lang="en-US" sz="24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May 5th: Boys’ day (</a:t>
            </a:r>
            <a:r>
              <a:rPr lang="en-US" sz="2400" i="1" dirty="0"/>
              <a:t>Tango no </a:t>
            </a:r>
            <a:r>
              <a:rPr lang="en-US" sz="2400" i="1" dirty="0" err="1"/>
              <a:t>Sekku</a:t>
            </a:r>
            <a:r>
              <a:rPr lang="en-US" sz="2400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Both came from ancient Chinese festivals and developed in Japan</a:t>
            </a:r>
          </a:p>
          <a:p>
            <a:pPr>
              <a:lnSpc>
                <a:spcPct val="110000"/>
              </a:lnSpc>
            </a:pPr>
            <a:r>
              <a:rPr lang="en-US" sz="2400" i="1" dirty="0" err="1"/>
              <a:t>Hinamatsuri</a:t>
            </a:r>
            <a:r>
              <a:rPr lang="en-US" sz="2400" dirty="0"/>
              <a:t> began as girls’ play in the 11th century; Hina dolls were displayed by the 17th century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447B49F-33B1-1927-347A-9FF111C880D8}"/>
              </a:ext>
            </a:extLst>
          </p:cNvPr>
          <p:cNvSpPr txBox="1">
            <a:spLocks/>
          </p:cNvSpPr>
          <p:nvPr/>
        </p:nvSpPr>
        <p:spPr>
          <a:xfrm>
            <a:off x="61215" y="1953986"/>
            <a:ext cx="3770920" cy="310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Hina dolls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by </a:t>
            </a:r>
            <a:r>
              <a:rPr lang="en-US" sz="1200" dirty="0">
                <a:hlinkClick r:id="rId2"/>
              </a:rPr>
              <a:t>tab2_dawa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CC BY-SA 3.0</a:t>
            </a:r>
            <a:r>
              <a:rPr lang="en-US" sz="1200" dirty="0"/>
              <a:t>, via Wikimedia Commons</a:t>
            </a:r>
          </a:p>
        </p:txBody>
      </p:sp>
      <p:pic>
        <p:nvPicPr>
          <p:cNvPr id="14" name="Picture 13" descr="A group of dolls on display&#10;&#10;AI-generated content may be incorrect.">
            <a:extLst>
              <a:ext uri="{FF2B5EF4-FFF2-40B4-BE49-F238E27FC236}">
                <a16:creationId xmlns:a16="http://schemas.microsoft.com/office/drawing/2014/main" id="{C075E1F6-E9C9-3C24-C385-2B8CF0867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899556"/>
            <a:ext cx="3593013" cy="23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B054E-3F75-2052-6F9A-AF180C78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C892-639F-1E75-6828-95D0F0CB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Children’s Day (Japan)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4E449B-6126-985F-221A-27C532292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8463" y="1681843"/>
            <a:ext cx="5213530" cy="399505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i="1" dirty="0"/>
              <a:t>Tango no </a:t>
            </a:r>
            <a:r>
              <a:rPr lang="en-US" sz="2600" i="1" dirty="0" err="1"/>
              <a:t>Sekku</a:t>
            </a:r>
            <a:r>
              <a:rPr lang="en-US" sz="2600" dirty="0"/>
              <a:t> became linked to samurai culture in the 12th century, celebrating boys’ growth and strength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May 5th became a public holiday in 1948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Many families go out as parks offer free admission and child-friendly events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935C182-5074-2A99-5C16-FC1F421B7C2D}"/>
              </a:ext>
            </a:extLst>
          </p:cNvPr>
          <p:cNvSpPr txBox="1">
            <a:spLocks/>
          </p:cNvSpPr>
          <p:nvPr/>
        </p:nvSpPr>
        <p:spPr>
          <a:xfrm>
            <a:off x="77544" y="2527190"/>
            <a:ext cx="3770920" cy="310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Kabuto (Samurai helmet)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by </a:t>
            </a:r>
            <a:r>
              <a:rPr lang="en-US" sz="1200" dirty="0">
                <a:hlinkClick r:id="rId2"/>
              </a:rPr>
              <a:t>The Metropolitan Museum of Art</a:t>
            </a:r>
            <a:r>
              <a:rPr lang="en-US" sz="1200" dirty="0"/>
              <a:t>, public domain</a:t>
            </a:r>
          </a:p>
        </p:txBody>
      </p:sp>
      <p:pic>
        <p:nvPicPr>
          <p:cNvPr id="4" name="Picture 3" descr="A helmet with horns and a rope&#10;&#10;AI-generated content may be incorrect.">
            <a:extLst>
              <a:ext uri="{FF2B5EF4-FFF2-40B4-BE49-F238E27FC236}">
                <a16:creationId xmlns:a16="http://schemas.microsoft.com/office/drawing/2014/main" id="{2EB4C637-0B52-3F83-4ED0-D787E88ED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1" y="1572986"/>
            <a:ext cx="23675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4014-BA6A-1AF4-26EB-E23642998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E6B0-13C7-21E4-3CB9-1F2C7CD9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Children’s Day (Japan)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AACC39B-572A-795F-32E3-D957DE5D78C5}"/>
              </a:ext>
            </a:extLst>
          </p:cNvPr>
          <p:cNvSpPr txBox="1">
            <a:spLocks/>
          </p:cNvSpPr>
          <p:nvPr/>
        </p:nvSpPr>
        <p:spPr>
          <a:xfrm>
            <a:off x="895840" y="1912149"/>
            <a:ext cx="3730589" cy="310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400" dirty="0"/>
              <a:t>Shobu-</a:t>
            </a:r>
            <a:r>
              <a:rPr lang="en-US" sz="2400" dirty="0" err="1"/>
              <a:t>yu</a:t>
            </a:r>
            <a:r>
              <a:rPr lang="en-US" sz="2400" dirty="0"/>
              <a:t> (Sweet-flag bath)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by </a:t>
            </a:r>
            <a:r>
              <a:rPr lang="en-US" sz="1200" dirty="0">
                <a:hlinkClick r:id="rId2"/>
              </a:rPr>
              <a:t>katorisi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CC BY-SA 3.0</a:t>
            </a:r>
            <a:r>
              <a:rPr lang="en-US" sz="1200" dirty="0"/>
              <a:t>, via Wikimedia Commons</a:t>
            </a:r>
          </a:p>
        </p:txBody>
      </p:sp>
      <p:pic>
        <p:nvPicPr>
          <p:cNvPr id="8" name="Picture 7" descr="Long green stems floating in water&#10;&#10;AI-generated content may be incorrect.">
            <a:extLst>
              <a:ext uri="{FF2B5EF4-FFF2-40B4-BE49-F238E27FC236}">
                <a16:creationId xmlns:a16="http://schemas.microsoft.com/office/drawing/2014/main" id="{EFE15B0C-1174-FDA3-E754-61880700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2114394"/>
            <a:ext cx="3004458" cy="2009818"/>
          </a:xfrm>
          <a:prstGeom prst="rect">
            <a:avLst/>
          </a:prstGeom>
        </p:spPr>
      </p:pic>
      <p:pic>
        <p:nvPicPr>
          <p:cNvPr id="13" name="Picture 12" descr="Food on a plate&#10;&#10;AI-generated content may be incorrect.">
            <a:extLst>
              <a:ext uri="{FF2B5EF4-FFF2-40B4-BE49-F238E27FC236}">
                <a16:creationId xmlns:a16="http://schemas.microsoft.com/office/drawing/2014/main" id="{F76E21B2-889E-4982-6833-1B5582669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72" y="1962035"/>
            <a:ext cx="2846616" cy="2134962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5A1032E-FAD1-05A4-60D7-C095B344983D}"/>
              </a:ext>
            </a:extLst>
          </p:cNvPr>
          <p:cNvSpPr txBox="1">
            <a:spLocks/>
          </p:cNvSpPr>
          <p:nvPr/>
        </p:nvSpPr>
        <p:spPr>
          <a:xfrm>
            <a:off x="4789715" y="2307771"/>
            <a:ext cx="3304930" cy="310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dirty="0"/>
              <a:t>Kashiwa-mochi</a:t>
            </a:r>
          </a:p>
          <a:p>
            <a:pPr marL="0" indent="0" algn="ctr">
              <a:buNone/>
            </a:pPr>
            <a:r>
              <a:rPr lang="en-US" sz="2600" dirty="0"/>
              <a:t>(Oak leaf rice cake)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300" dirty="0"/>
              <a:t>by </a:t>
            </a:r>
            <a:r>
              <a:rPr lang="en-US" sz="1300" dirty="0">
                <a:hlinkClick r:id="rId6"/>
              </a:rPr>
              <a:t>Jiangang Wang</a:t>
            </a:r>
            <a:r>
              <a:rPr lang="en-US" sz="1300" dirty="0"/>
              <a:t>, public domain,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12728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2749</TotalTime>
  <Words>220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Children’s Day (Japan)</vt:lpstr>
      <vt:lpstr>Children’s Day (Japan)</vt:lpstr>
      <vt:lpstr>Children’s Day (Japan)</vt:lpstr>
      <vt:lpstr>Children’s Day (Japan)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Ohtsuka, Satoshi</cp:lastModifiedBy>
  <cp:revision>95</cp:revision>
  <dcterms:created xsi:type="dcterms:W3CDTF">2023-03-07T18:47:29Z</dcterms:created>
  <dcterms:modified xsi:type="dcterms:W3CDTF">2025-11-05T21:54:42Z</dcterms:modified>
</cp:coreProperties>
</file>